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288" r:id="rId2"/>
    <p:sldId id="348" r:id="rId3"/>
    <p:sldId id="289" r:id="rId4"/>
    <p:sldId id="291" r:id="rId5"/>
    <p:sldId id="292" r:id="rId6"/>
    <p:sldId id="349" r:id="rId7"/>
    <p:sldId id="301" r:id="rId8"/>
    <p:sldId id="302" r:id="rId9"/>
    <p:sldId id="293" r:id="rId10"/>
    <p:sldId id="303" r:id="rId11"/>
    <p:sldId id="309" r:id="rId12"/>
    <p:sldId id="305" r:id="rId13"/>
    <p:sldId id="322" r:id="rId14"/>
    <p:sldId id="323" r:id="rId15"/>
    <p:sldId id="350" r:id="rId16"/>
    <p:sldId id="326" r:id="rId17"/>
    <p:sldId id="324" r:id="rId18"/>
    <p:sldId id="310" r:id="rId19"/>
    <p:sldId id="339" r:id="rId20"/>
    <p:sldId id="319" r:id="rId21"/>
    <p:sldId id="351" r:id="rId22"/>
    <p:sldId id="327" r:id="rId23"/>
    <p:sldId id="325" r:id="rId24"/>
    <p:sldId id="328" r:id="rId25"/>
    <p:sldId id="329" r:id="rId26"/>
    <p:sldId id="330" r:id="rId27"/>
    <p:sldId id="331" r:id="rId28"/>
    <p:sldId id="332" r:id="rId29"/>
    <p:sldId id="333" r:id="rId30"/>
    <p:sldId id="334" r:id="rId31"/>
    <p:sldId id="352" r:id="rId32"/>
    <p:sldId id="340" r:id="rId33"/>
    <p:sldId id="341" r:id="rId34"/>
    <p:sldId id="342" r:id="rId35"/>
    <p:sldId id="353" r:id="rId36"/>
    <p:sldId id="321" r:id="rId37"/>
    <p:sldId id="270" r:id="rId38"/>
    <p:sldId id="271" r:id="rId39"/>
    <p:sldId id="343" r:id="rId40"/>
    <p:sldId id="344" r:id="rId41"/>
    <p:sldId id="345" r:id="rId42"/>
    <p:sldId id="346" r:id="rId43"/>
    <p:sldId id="34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5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FF44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76519" autoAdjust="0"/>
  </p:normalViewPr>
  <p:slideViewPr>
    <p:cSldViewPr snapToGrid="0" snapToObjects="1">
      <p:cViewPr varScale="1">
        <p:scale>
          <a:sx n="87" d="100"/>
          <a:sy n="87" d="100"/>
        </p:scale>
        <p:origin x="208" y="264"/>
      </p:cViewPr>
      <p:guideLst>
        <p:guide orient="horz"/>
        <p:guide pos="5242"/>
      </p:guideLst>
    </p:cSldViewPr>
  </p:slideViewPr>
  <p:outlineViewPr>
    <p:cViewPr>
      <p:scale>
        <a:sx n="33" d="100"/>
        <a:sy n="33" d="100"/>
      </p:scale>
      <p:origin x="0" y="1435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EE0F6C-11BD-4649-AADC-226A6BB95DB1}" type="datetimeFigureOut">
              <a:rPr lang="en-US" smtClean="0"/>
              <a:t>9/12/19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B4F8A1-0DD4-D846-A56B-3D557BD05D0E}" type="slidenum">
              <a:rPr lang="en-US" smtClean="0"/>
              <a:t>‹#›</a:t>
            </a:fld>
            <a:endParaRPr lang="en-US"/>
          </a:p>
        </p:txBody>
      </p:sp>
    </p:spTree>
    <p:extLst>
      <p:ext uri="{BB962C8B-B14F-4D97-AF65-F5344CB8AC3E}">
        <p14:creationId xmlns:p14="http://schemas.microsoft.com/office/powerpoint/2010/main" val="40934061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2F978-8C2D-124B-8273-A8DD28590635}" type="datetimeFigureOut">
              <a:rPr lang="en-US" smtClean="0"/>
              <a:t>9/12/19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313825-9CB9-8740-B180-0AF2CAE9B77E}" type="slidenum">
              <a:rPr lang="en-US" smtClean="0"/>
              <a:t>‹#›</a:t>
            </a:fld>
            <a:endParaRPr lang="en-US"/>
          </a:p>
        </p:txBody>
      </p:sp>
    </p:spTree>
    <p:extLst>
      <p:ext uri="{BB962C8B-B14F-4D97-AF65-F5344CB8AC3E}">
        <p14:creationId xmlns:p14="http://schemas.microsoft.com/office/powerpoint/2010/main" val="3243595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1</a:t>
            </a:fld>
            <a:endParaRPr lang="en-US"/>
          </a:p>
        </p:txBody>
      </p:sp>
    </p:spTree>
    <p:extLst>
      <p:ext uri="{BB962C8B-B14F-4D97-AF65-F5344CB8AC3E}">
        <p14:creationId xmlns:p14="http://schemas.microsoft.com/office/powerpoint/2010/main" val="128717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31</a:t>
            </a:fld>
            <a:endParaRPr lang="en-US"/>
          </a:p>
        </p:txBody>
      </p:sp>
    </p:spTree>
    <p:extLst>
      <p:ext uri="{BB962C8B-B14F-4D97-AF65-F5344CB8AC3E}">
        <p14:creationId xmlns:p14="http://schemas.microsoft.com/office/powerpoint/2010/main" val="61893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35</a:t>
            </a:fld>
            <a:endParaRPr lang="en-US"/>
          </a:p>
        </p:txBody>
      </p:sp>
    </p:spTree>
    <p:extLst>
      <p:ext uri="{BB962C8B-B14F-4D97-AF65-F5344CB8AC3E}">
        <p14:creationId xmlns:p14="http://schemas.microsoft.com/office/powerpoint/2010/main" val="61893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37</a:t>
            </a:fld>
            <a:endParaRPr lang="en-US"/>
          </a:p>
        </p:txBody>
      </p:sp>
    </p:spTree>
    <p:extLst>
      <p:ext uri="{BB962C8B-B14F-4D97-AF65-F5344CB8AC3E}">
        <p14:creationId xmlns:p14="http://schemas.microsoft.com/office/powerpoint/2010/main" val="286321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2</a:t>
            </a:fld>
            <a:endParaRPr lang="en-US"/>
          </a:p>
        </p:txBody>
      </p:sp>
    </p:spTree>
    <p:extLst>
      <p:ext uri="{BB962C8B-B14F-4D97-AF65-F5344CB8AC3E}">
        <p14:creationId xmlns:p14="http://schemas.microsoft.com/office/powerpoint/2010/main" val="61893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lifecycle of an HIV-1 infection. </a:t>
            </a:r>
          </a:p>
          <a:p>
            <a:r>
              <a:rPr lang="en-US" dirty="0"/>
              <a:t>In red is shown</a:t>
            </a:r>
            <a:r>
              <a:rPr lang="en-US" baseline="0" dirty="0"/>
              <a:t> the amount virions per unit volume of blood of the patient, in blue the amount of CD4 T immune cells of the patient. </a:t>
            </a:r>
          </a:p>
          <a:p>
            <a:r>
              <a:rPr lang="en-US" baseline="0" dirty="0"/>
              <a:t>The infection begins with an acute phase with a peak viral load. This phase lasts for several months, and is followed by a chronic infection phase, during which the viral load stabilizes around a level known as the viral load set point and remains relatively constant until either the patient gets diagnosed and undergoes anti-retroviral therapy or the patient develop AIDS and dies. The virulence, by definition, is the virus induced mortality rate of the patient, that is the inverse of the time between infection and AIDS. It has been confirmed that virulence correlates positively with set point viral load. Thus, set-point viral load is often regarded as a proxy for virulence. </a:t>
            </a:r>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3</a:t>
            </a:fld>
            <a:endParaRPr lang="en-US"/>
          </a:p>
        </p:txBody>
      </p:sp>
    </p:spTree>
    <p:extLst>
      <p:ext uri="{BB962C8B-B14F-4D97-AF65-F5344CB8AC3E}">
        <p14:creationId xmlns:p14="http://schemas.microsoft.com/office/powerpoint/2010/main" val="1910547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broad-sense heritability is</a:t>
            </a:r>
            <a:r>
              <a:rPr lang="en-US" baseline="0" dirty="0"/>
              <a:t> used to quantify the virus contribution to virulence. Imagine that we have collected SPVL-measurements and consensus viral sequences from 9 patients. &lt;click&gt; If, we would know which loci in the viral genotype have a deterministic role for SPVL, we could group these observations based on sequence identity at these specific loci, then define the genotypic values as the group means. The ratio of genotypic over total trait variance gives the broad-sense heritability, that is the proportion of variance in the phenotype that can be explained by the viral genetic variation.</a:t>
            </a:r>
          </a:p>
        </p:txBody>
      </p:sp>
      <p:sp>
        <p:nvSpPr>
          <p:cNvPr id="4" name="Slide Number Placeholder 3"/>
          <p:cNvSpPr>
            <a:spLocks noGrp="1"/>
          </p:cNvSpPr>
          <p:nvPr>
            <p:ph type="sldNum" sz="quarter" idx="10"/>
          </p:nvPr>
        </p:nvSpPr>
        <p:spPr/>
        <p:txBody>
          <a:bodyPr/>
          <a:lstStyle/>
          <a:p>
            <a:fld id="{29313825-9CB9-8740-B180-0AF2CAE9B77E}" type="slidenum">
              <a:rPr lang="en-US" smtClean="0"/>
              <a:t>4</a:t>
            </a:fld>
            <a:endParaRPr lang="en-US"/>
          </a:p>
        </p:txBody>
      </p:sp>
    </p:spTree>
    <p:extLst>
      <p:ext uri="{BB962C8B-B14F-4D97-AF65-F5344CB8AC3E}">
        <p14:creationId xmlns:p14="http://schemas.microsoft.com/office/powerpoint/2010/main" val="191054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in reality, we don’t know where the quantitative trait loci are. Moreover, we don’t know if such loci exist at all. </a:t>
            </a:r>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5</a:t>
            </a:fld>
            <a:endParaRPr lang="en-US"/>
          </a:p>
        </p:txBody>
      </p:sp>
    </p:spTree>
    <p:extLst>
      <p:ext uri="{BB962C8B-B14F-4D97-AF65-F5344CB8AC3E}">
        <p14:creationId xmlns:p14="http://schemas.microsoft.com/office/powerpoint/2010/main" val="191054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6</a:t>
            </a:fld>
            <a:endParaRPr lang="en-US"/>
          </a:p>
        </p:txBody>
      </p:sp>
    </p:spTree>
    <p:extLst>
      <p:ext uri="{BB962C8B-B14F-4D97-AF65-F5344CB8AC3E}">
        <p14:creationId xmlns:p14="http://schemas.microsoft.com/office/powerpoint/2010/main" val="618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AA0AEC8-6136-A243-BBD1-25632AE2627A}" type="slidenum">
              <a:rPr lang="en-US" smtClean="0"/>
              <a:t>9</a:t>
            </a:fld>
            <a:endParaRPr lang="en-US"/>
          </a:p>
        </p:txBody>
      </p:sp>
    </p:spTree>
    <p:extLst>
      <p:ext uri="{BB962C8B-B14F-4D97-AF65-F5344CB8AC3E}">
        <p14:creationId xmlns:p14="http://schemas.microsoft.com/office/powerpoint/2010/main" val="194486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15</a:t>
            </a:fld>
            <a:endParaRPr lang="en-US"/>
          </a:p>
        </p:txBody>
      </p:sp>
    </p:spTree>
    <p:extLst>
      <p:ext uri="{BB962C8B-B14F-4D97-AF65-F5344CB8AC3E}">
        <p14:creationId xmlns:p14="http://schemas.microsoft.com/office/powerpoint/2010/main" val="618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13825-9CB9-8740-B180-0AF2CAE9B77E}" type="slidenum">
              <a:rPr lang="en-US" smtClean="0"/>
              <a:t>21</a:t>
            </a:fld>
            <a:endParaRPr lang="en-US"/>
          </a:p>
        </p:txBody>
      </p:sp>
    </p:spTree>
    <p:extLst>
      <p:ext uri="{BB962C8B-B14F-4D97-AF65-F5344CB8AC3E}">
        <p14:creationId xmlns:p14="http://schemas.microsoft.com/office/powerpoint/2010/main" val="618931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dirty="0"/>
              <a:t>Venelin Mitov, </a:t>
            </a:r>
            <a:r>
              <a:rPr lang="en-US" dirty="0" err="1"/>
              <a:t>cEvo</a:t>
            </a:r>
            <a:r>
              <a:rPr lang="en-US" dirty="0"/>
              <a:t> - D-BSSE, ETH Zurich</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3906CC-AF2C-714C-B80A-5E36F3A316DA}" type="slidenum">
              <a:rPr lang="en-US" smtClean="0"/>
              <a:t>‹#›</a:t>
            </a:fld>
            <a:endParaRPr lang="en-US"/>
          </a:p>
        </p:txBody>
      </p:sp>
    </p:spTree>
    <p:extLst>
      <p:ext uri="{BB962C8B-B14F-4D97-AF65-F5344CB8AC3E}">
        <p14:creationId xmlns:p14="http://schemas.microsoft.com/office/powerpoint/2010/main" val="96169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9558"/>
            <a:ext cx="8229600" cy="1143000"/>
          </a:xfrm>
        </p:spPr>
        <p:txBody>
          <a:bodyPr/>
          <a:lstStyle/>
          <a:p>
            <a:r>
              <a:rPr lang="en-US"/>
              <a:t>Click to edit Master title style</a:t>
            </a:r>
          </a:p>
        </p:txBody>
      </p:sp>
      <p:sp>
        <p:nvSpPr>
          <p:cNvPr id="3" name="Content Placeholder 2"/>
          <p:cNvSpPr>
            <a:spLocks noGrp="1"/>
          </p:cNvSpPr>
          <p:nvPr>
            <p:ph idx="1"/>
          </p:nvPr>
        </p:nvSpPr>
        <p:spPr>
          <a:xfrm>
            <a:off x="457200" y="1325648"/>
            <a:ext cx="8229600" cy="495725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199798" y="6500234"/>
            <a:ext cx="487002" cy="365125"/>
          </a:xfrm>
        </p:spPr>
        <p:txBody>
          <a:bodyPr/>
          <a:lstStyle/>
          <a:p>
            <a:fld id="{173906CC-AF2C-714C-B80A-5E36F3A316DA}" type="slidenum">
              <a:rPr lang="en-US" smtClean="0"/>
              <a:pPr/>
              <a:t>‹#›</a:t>
            </a:fld>
            <a:endParaRPr lang="en-US" dirty="0"/>
          </a:p>
        </p:txBody>
      </p:sp>
      <p:sp>
        <p:nvSpPr>
          <p:cNvPr id="7" name="Date Placeholder 3"/>
          <p:cNvSpPr>
            <a:spLocks noGrp="1"/>
          </p:cNvSpPr>
          <p:nvPr>
            <p:ph type="dt" sz="half" idx="2"/>
          </p:nvPr>
        </p:nvSpPr>
        <p:spPr>
          <a:xfrm>
            <a:off x="460177" y="6503226"/>
            <a:ext cx="3407657"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Venelin Mitov, </a:t>
            </a:r>
            <a:r>
              <a:rPr lang="en-US" dirty="0" err="1"/>
              <a:t>cEvo</a:t>
            </a:r>
            <a:r>
              <a:rPr lang="en-US" dirty="0"/>
              <a:t>, D-BSSE, ETH Zurich</a:t>
            </a:r>
          </a:p>
        </p:txBody>
      </p:sp>
      <p:sp>
        <p:nvSpPr>
          <p:cNvPr id="8" name="Footer Placeholder 4"/>
          <p:cNvSpPr>
            <a:spLocks noGrp="1"/>
          </p:cNvSpPr>
          <p:nvPr>
            <p:ph type="ftr" sz="quarter" idx="3"/>
          </p:nvPr>
        </p:nvSpPr>
        <p:spPr>
          <a:xfrm>
            <a:off x="3867834" y="6503226"/>
            <a:ext cx="354284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12574152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199" y="6356350"/>
            <a:ext cx="28879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Venelin Mitov, </a:t>
            </a:r>
            <a:r>
              <a:rPr lang="en-US" dirty="0" err="1"/>
              <a:t>cEvo</a:t>
            </a:r>
            <a:r>
              <a:rPr lang="en-US" dirty="0"/>
              <a:t> - D-BSSE, ETH Zurich</a:t>
            </a:r>
          </a:p>
        </p:txBody>
      </p:sp>
      <p:sp>
        <p:nvSpPr>
          <p:cNvPr id="5" name="Footer Placeholder 4"/>
          <p:cNvSpPr>
            <a:spLocks noGrp="1"/>
          </p:cNvSpPr>
          <p:nvPr>
            <p:ph type="ftr" sz="quarter" idx="3"/>
          </p:nvPr>
        </p:nvSpPr>
        <p:spPr>
          <a:xfrm>
            <a:off x="3345193" y="6356350"/>
            <a:ext cx="31710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11529-5FCA-DA4C-B6A2-0825B7930BE1}" type="slidenum">
              <a:rPr lang="en-US" smtClean="0"/>
              <a:t>‹#›</a:t>
            </a:fld>
            <a:endParaRPr lang="en-US" dirty="0"/>
          </a:p>
        </p:txBody>
      </p:sp>
    </p:spTree>
    <p:extLst>
      <p:ext uri="{BB962C8B-B14F-4D97-AF65-F5344CB8AC3E}">
        <p14:creationId xmlns:p14="http://schemas.microsoft.com/office/powerpoint/2010/main" val="2257544649"/>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venelin/patherit" TargetMode="External"/><Relationship Id="rId2" Type="http://schemas.openxmlformats.org/officeDocument/2006/relationships/hyperlink" Target="https://github.com/venelin/POUMM" TargetMode="External"/><Relationship Id="rId1" Type="http://schemas.openxmlformats.org/officeDocument/2006/relationships/slideLayout" Target="../slideLayouts/slideLayout2.xml"/><Relationship Id="rId4" Type="http://schemas.openxmlformats.org/officeDocument/2006/relationships/hyperlink" Target="https://github.com/venelin/toyepidemic"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34" y="1757472"/>
            <a:ext cx="9115565" cy="1055979"/>
          </a:xfrm>
        </p:spPr>
        <p:txBody>
          <a:bodyPr>
            <a:noAutofit/>
          </a:bodyPr>
          <a:lstStyle/>
          <a:p>
            <a:r>
              <a:rPr lang="en-US" sz="2800" dirty="0"/>
              <a:t>Behind the statistics: correlation decay and role of individual phylogenetic pairs in estimating the heritability of HIV virulence</a:t>
            </a:r>
          </a:p>
        </p:txBody>
      </p:sp>
      <p:sp>
        <p:nvSpPr>
          <p:cNvPr id="3" name="Subtitle 2"/>
          <p:cNvSpPr>
            <a:spLocks noGrp="1"/>
          </p:cNvSpPr>
          <p:nvPr>
            <p:ph type="subTitle" idx="1"/>
          </p:nvPr>
        </p:nvSpPr>
        <p:spPr>
          <a:xfrm>
            <a:off x="1371600" y="3086677"/>
            <a:ext cx="6400800" cy="1016335"/>
          </a:xfrm>
        </p:spPr>
        <p:txBody>
          <a:bodyPr>
            <a:normAutofit fontScale="70000" lnSpcReduction="20000"/>
          </a:bodyPr>
          <a:lstStyle/>
          <a:p>
            <a:r>
              <a:rPr lang="en-US" sz="2400" dirty="0"/>
              <a:t>Venelin Mitov and prof. </a:t>
            </a:r>
            <a:r>
              <a:rPr lang="en-US" sz="2400" dirty="0" err="1"/>
              <a:t>Tanja</a:t>
            </a:r>
            <a:r>
              <a:rPr lang="en-US" sz="2400" dirty="0"/>
              <a:t> </a:t>
            </a:r>
            <a:r>
              <a:rPr lang="en-US" sz="2400" dirty="0" err="1"/>
              <a:t>Stadler</a:t>
            </a:r>
            <a:r>
              <a:rPr lang="en-US" sz="2400" dirty="0"/>
              <a:t>,</a:t>
            </a:r>
            <a:br>
              <a:rPr lang="en-US" sz="2400" dirty="0"/>
            </a:br>
            <a:br>
              <a:rPr lang="en-US" sz="2400" dirty="0"/>
            </a:br>
            <a:r>
              <a:rPr lang="en-US" sz="2400" dirty="0"/>
              <a:t>in collaboration with the Swiss HIV Cohort Study (SHCS) and the United Kingdom Drug Resistance Database (UKDRDB)</a:t>
            </a:r>
          </a:p>
        </p:txBody>
      </p:sp>
      <p:pic>
        <p:nvPicPr>
          <p:cNvPr id="4" name="Picture 3"/>
          <p:cNvPicPr>
            <a:picLocks noChangeAspect="1"/>
          </p:cNvPicPr>
          <p:nvPr/>
        </p:nvPicPr>
        <p:blipFill rotWithShape="1">
          <a:blip r:embed="rId3"/>
          <a:srcRect t="29387"/>
          <a:stretch/>
        </p:blipFill>
        <p:spPr>
          <a:xfrm>
            <a:off x="28434" y="29889"/>
            <a:ext cx="9144000" cy="1275340"/>
          </a:xfrm>
          <a:prstGeom prst="rect">
            <a:avLst/>
          </a:prstGeom>
        </p:spPr>
      </p:pic>
      <p:pic>
        <p:nvPicPr>
          <p:cNvPr id="7" name="Picture 6"/>
          <p:cNvPicPr>
            <a:picLocks noChangeAspect="1"/>
          </p:cNvPicPr>
          <p:nvPr/>
        </p:nvPicPr>
        <p:blipFill rotWithShape="1">
          <a:blip r:embed="rId4"/>
          <a:srcRect t="20592"/>
          <a:stretch/>
        </p:blipFill>
        <p:spPr>
          <a:xfrm>
            <a:off x="28434" y="5035176"/>
            <a:ext cx="9144000" cy="1801688"/>
          </a:xfrm>
          <a:prstGeom prst="rect">
            <a:avLst/>
          </a:prstGeom>
        </p:spPr>
      </p:pic>
      <p:pic>
        <p:nvPicPr>
          <p:cNvPr id="13" name="Picture 12" descr="Screen Shot 2015-05-10 at 15.00.00.png"/>
          <p:cNvPicPr>
            <a:picLocks noChangeAspect="1"/>
          </p:cNvPicPr>
          <p:nvPr/>
        </p:nvPicPr>
        <p:blipFill rotWithShape="1">
          <a:blip r:embed="rId5" cstate="screen">
            <a:extLst>
              <a:ext uri="{28A0092B-C50C-407E-A947-70E740481C1C}">
                <a14:useLocalDpi xmlns:a14="http://schemas.microsoft.com/office/drawing/2010/main"/>
              </a:ext>
            </a:extLst>
          </a:blip>
          <a:srcRect b="-1"/>
          <a:stretch/>
        </p:blipFill>
        <p:spPr>
          <a:xfrm>
            <a:off x="58740" y="4386871"/>
            <a:ext cx="1120080" cy="527802"/>
          </a:xfrm>
          <a:prstGeom prst="rect">
            <a:avLst/>
          </a:prstGeom>
        </p:spPr>
      </p:pic>
      <p:pic>
        <p:nvPicPr>
          <p:cNvPr id="14" name="Picture 13" descr="ETH-Logo.jpg"/>
          <p:cNvPicPr>
            <a:picLocks noChangeAspect="1"/>
          </p:cNvPicPr>
          <p:nvPr/>
        </p:nvPicPr>
        <p:blipFill rotWithShape="1">
          <a:blip r:embed="rId6" cstate="screen">
            <a:extLst>
              <a:ext uri="{28A0092B-C50C-407E-A947-70E740481C1C}">
                <a14:useLocalDpi xmlns:a14="http://schemas.microsoft.com/office/drawing/2010/main"/>
              </a:ext>
            </a:extLst>
          </a:blip>
          <a:srcRect b="8753"/>
          <a:stretch/>
        </p:blipFill>
        <p:spPr>
          <a:xfrm>
            <a:off x="6257671" y="4392213"/>
            <a:ext cx="2141833" cy="541017"/>
          </a:xfrm>
          <a:prstGeom prst="rect">
            <a:avLst/>
          </a:prstGeom>
        </p:spPr>
      </p:pic>
      <p:pic>
        <p:nvPicPr>
          <p:cNvPr id="15" name="Picture 14"/>
          <p:cNvPicPr>
            <a:picLocks noChangeAspect="1"/>
          </p:cNvPicPr>
          <p:nvPr/>
        </p:nvPicPr>
        <p:blipFill>
          <a:blip r:embed="rId7"/>
          <a:stretch>
            <a:fillRect/>
          </a:stretch>
        </p:blipFill>
        <p:spPr>
          <a:xfrm>
            <a:off x="8523197" y="4480479"/>
            <a:ext cx="619216" cy="466152"/>
          </a:xfrm>
          <a:prstGeom prst="rect">
            <a:avLst/>
          </a:prstGeom>
        </p:spPr>
      </p:pic>
    </p:spTree>
    <p:extLst>
      <p:ext uri="{BB962C8B-B14F-4D97-AF65-F5344CB8AC3E}">
        <p14:creationId xmlns:p14="http://schemas.microsoft.com/office/powerpoint/2010/main" val="2098202545"/>
      </p:ext>
    </p:extLst>
  </p:cSld>
  <p:clrMapOvr>
    <a:masterClrMapping/>
  </p:clrMapOvr>
  <mc:AlternateContent xmlns:mc="http://schemas.openxmlformats.org/markup-compatibility/2006" xmlns:p14="http://schemas.microsoft.com/office/powerpoint/2010/main">
    <mc:Choice Requires="p14">
      <p:transition spd="slow" p14:dur="2000" advTm="24340"/>
    </mc:Choice>
    <mc:Fallback xmlns="">
      <p:transition xmlns:p14="http://schemas.microsoft.com/office/powerpoint/2010/main" spd="slow" advTm="243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 1: Filter the data to minimize measurement delay</a:t>
            </a:r>
          </a:p>
        </p:txBody>
      </p:sp>
      <p:sp>
        <p:nvSpPr>
          <p:cNvPr id="3" name="Content Placeholder 2"/>
          <p:cNvSpPr>
            <a:spLocks noGrp="1"/>
          </p:cNvSpPr>
          <p:nvPr>
            <p:ph idx="1"/>
          </p:nvPr>
        </p:nvSpPr>
        <p:spPr>
          <a:xfrm>
            <a:off x="457200" y="1325648"/>
            <a:ext cx="8229600" cy="5174586"/>
          </a:xfrm>
        </p:spPr>
        <p:txBody>
          <a:bodyPr>
            <a:normAutofit lnSpcReduction="10000"/>
          </a:bodyPr>
          <a:lstStyle/>
          <a:p>
            <a:pPr marL="514350" indent="-514350">
              <a:buFont typeface="+mj-lt"/>
              <a:buAutoNum type="arabicPeriod"/>
            </a:pPr>
            <a:r>
              <a:rPr lang="en-US" sz="2600" dirty="0"/>
              <a:t>Select phylogenetic pairs (PP)</a:t>
            </a:r>
          </a:p>
          <a:p>
            <a:endParaRPr lang="en-US" dirty="0"/>
          </a:p>
          <a:p>
            <a:endParaRPr lang="en-US" dirty="0"/>
          </a:p>
          <a:p>
            <a:endParaRPr lang="en-US" dirty="0"/>
          </a:p>
          <a:p>
            <a:endParaRPr lang="en-US" dirty="0"/>
          </a:p>
          <a:p>
            <a:endParaRPr lang="en-US" dirty="0"/>
          </a:p>
          <a:p>
            <a:endParaRPr lang="en-US" dirty="0"/>
          </a:p>
          <a:p>
            <a:endParaRPr lang="en-US" dirty="0"/>
          </a:p>
          <a:p>
            <a:pPr marL="514350" indent="-514350">
              <a:buFont typeface="+mj-lt"/>
              <a:buAutoNum type="arabicPeriod"/>
            </a:pPr>
            <a:r>
              <a:rPr lang="en-US" sz="2800" dirty="0"/>
              <a:t>Measure the correlation between 1</a:t>
            </a:r>
            <a:r>
              <a:rPr lang="en-US" sz="2800" baseline="30000" dirty="0"/>
              <a:t>st</a:t>
            </a:r>
            <a:r>
              <a:rPr lang="en-US" sz="2800" dirty="0"/>
              <a:t> and 2</a:t>
            </a:r>
            <a:r>
              <a:rPr lang="en-US" sz="2800" baseline="30000" dirty="0"/>
              <a:t>nd</a:t>
            </a:r>
            <a:r>
              <a:rPr lang="en-US" sz="2800" dirty="0"/>
              <a:t> value (assigning 1</a:t>
            </a:r>
            <a:r>
              <a:rPr lang="en-US" sz="2800" baseline="30000" dirty="0"/>
              <a:t>st</a:t>
            </a:r>
            <a:r>
              <a:rPr lang="en-US" sz="2800" dirty="0"/>
              <a:t> and 2</a:t>
            </a:r>
            <a:r>
              <a:rPr lang="en-US" sz="2800" baseline="30000" dirty="0"/>
              <a:t>nd</a:t>
            </a:r>
            <a:r>
              <a:rPr lang="en-US" sz="2800" dirty="0"/>
              <a:t> at random in each pair).</a:t>
            </a:r>
          </a:p>
        </p:txBody>
      </p:sp>
      <p:sp>
        <p:nvSpPr>
          <p:cNvPr id="4" name="Slide Number Placeholder 3"/>
          <p:cNvSpPr>
            <a:spLocks noGrp="1"/>
          </p:cNvSpPr>
          <p:nvPr>
            <p:ph type="sldNum" sz="quarter" idx="12"/>
          </p:nvPr>
        </p:nvSpPr>
        <p:spPr/>
        <p:txBody>
          <a:bodyPr/>
          <a:lstStyle/>
          <a:p>
            <a:fld id="{173906CC-AF2C-714C-B80A-5E36F3A316DA}" type="slidenum">
              <a:rPr lang="en-US" smtClean="0"/>
              <a:pPr/>
              <a:t>10</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cxnSp>
        <p:nvCxnSpPr>
          <p:cNvPr id="7" name="Straight Connector 6"/>
          <p:cNvCxnSpPr/>
          <p:nvPr/>
        </p:nvCxnSpPr>
        <p:spPr>
          <a:xfrm rot="21000000">
            <a:off x="2292490" y="3949872"/>
            <a:ext cx="1260000" cy="223257"/>
          </a:xfrm>
          <a:prstGeom prst="line">
            <a:avLst/>
          </a:prstGeom>
          <a:solidFill>
            <a:srgbClr val="FF44C8"/>
          </a:solidFill>
          <a:ln w="127000" cap="flat" cmpd="sng">
            <a:solidFill>
              <a:srgbClr val="CC006A"/>
            </a:solidFill>
          </a:ln>
          <a:effectLst/>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815105" y="4660624"/>
            <a:ext cx="2089254" cy="0"/>
          </a:xfrm>
          <a:prstGeom prst="line">
            <a:avLst/>
          </a:prstGeom>
          <a:ln w="127000" cap="flat" cmpd="sng">
            <a:solidFill>
              <a:srgbClr val="008000"/>
            </a:solidFill>
          </a:ln>
          <a:effectLst/>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1176019" y="3684902"/>
            <a:ext cx="1547990" cy="600"/>
          </a:xfrm>
          <a:prstGeom prst="line">
            <a:avLst/>
          </a:prstGeom>
          <a:solidFill>
            <a:srgbClr val="FF44C8"/>
          </a:solidFill>
          <a:ln w="127000" cap="flat" cmpd="sng">
            <a:solidFill>
              <a:srgbClr val="CC006A"/>
            </a:solidFill>
          </a:ln>
          <a:effectLst/>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830882" y="2523677"/>
            <a:ext cx="1620000" cy="0"/>
          </a:xfrm>
          <a:prstGeom prst="line">
            <a:avLst/>
          </a:prstGeom>
          <a:solidFill>
            <a:srgbClr val="FF44C8"/>
          </a:solidFill>
          <a:ln w="127000" cap="flat" cmpd="sng">
            <a:solidFill>
              <a:srgbClr val="008000"/>
            </a:solidFill>
          </a:ln>
          <a:effectLst/>
        </p:spPr>
        <p:style>
          <a:lnRef idx="2">
            <a:schemeClr val="accent2"/>
          </a:lnRef>
          <a:fillRef idx="0">
            <a:schemeClr val="accent2"/>
          </a:fillRef>
          <a:effectRef idx="1">
            <a:schemeClr val="accent2"/>
          </a:effectRef>
          <a:fontRef idx="minor">
            <a:schemeClr val="tx1"/>
          </a:fontRef>
        </p:style>
      </p:cxnSp>
      <p:sp>
        <p:nvSpPr>
          <p:cNvPr id="12" name="Isosceles Triangle 11"/>
          <p:cNvSpPr/>
          <p:nvPr/>
        </p:nvSpPr>
        <p:spPr>
          <a:xfrm rot="16200000">
            <a:off x="1825452" y="3637863"/>
            <a:ext cx="95681" cy="2049304"/>
          </a:xfrm>
          <a:prstGeom prst="triangle">
            <a:avLst/>
          </a:prstGeom>
          <a:gradFill>
            <a:gsLst>
              <a:gs pos="0">
                <a:srgbClr val="FF0000"/>
              </a:gs>
              <a:gs pos="26000">
                <a:schemeClr val="accent1">
                  <a:tint val="50000"/>
                  <a:shade val="100000"/>
                  <a:satMod val="350000"/>
                </a:schemeClr>
              </a:gs>
              <a:gs pos="82000">
                <a:schemeClr val="accent3">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13" name="Isosceles Triangle 12"/>
          <p:cNvSpPr/>
          <p:nvPr/>
        </p:nvSpPr>
        <p:spPr>
          <a:xfrm rot="16200000">
            <a:off x="1889749" y="2911454"/>
            <a:ext cx="108000" cy="1547998"/>
          </a:xfrm>
          <a:prstGeom prst="triangle">
            <a:avLst/>
          </a:prstGeom>
          <a:gradFill>
            <a:gsLst>
              <a:gs pos="49000">
                <a:srgbClr val="FF0000"/>
              </a:gs>
              <a:gs pos="22000">
                <a:schemeClr val="accent1">
                  <a:tint val="50000"/>
                  <a:shade val="100000"/>
                  <a:satMod val="350000"/>
                </a:schemeClr>
              </a:gs>
              <a:gs pos="69000">
                <a:schemeClr val="accent3">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14" name="TextBox 13"/>
          <p:cNvSpPr txBox="1"/>
          <p:nvPr/>
        </p:nvSpPr>
        <p:spPr>
          <a:xfrm>
            <a:off x="2832923" y="4545333"/>
            <a:ext cx="274434" cy="215444"/>
          </a:xfrm>
          <a:prstGeom prst="rect">
            <a:avLst/>
          </a:prstGeom>
          <a:noFill/>
          <a:effectLst/>
        </p:spPr>
        <p:txBody>
          <a:bodyPr wrap="none" rtlCol="0">
            <a:spAutoFit/>
          </a:bodyPr>
          <a:lstStyle/>
          <a:p>
            <a:r>
              <a:rPr lang="en-US" sz="800" dirty="0">
                <a:latin typeface="Arial"/>
                <a:cs typeface="Arial"/>
              </a:rPr>
              <a:t>M</a:t>
            </a:r>
          </a:p>
        </p:txBody>
      </p:sp>
      <p:sp>
        <p:nvSpPr>
          <p:cNvPr id="15" name="TextBox 14"/>
          <p:cNvSpPr txBox="1"/>
          <p:nvPr/>
        </p:nvSpPr>
        <p:spPr>
          <a:xfrm>
            <a:off x="2651451" y="3571153"/>
            <a:ext cx="261610" cy="215444"/>
          </a:xfrm>
          <a:prstGeom prst="rect">
            <a:avLst/>
          </a:prstGeom>
          <a:noFill/>
          <a:effectLst/>
        </p:spPr>
        <p:txBody>
          <a:bodyPr wrap="none" rtlCol="0">
            <a:spAutoFit/>
          </a:bodyPr>
          <a:lstStyle/>
          <a:p>
            <a:r>
              <a:rPr lang="en-US" sz="800" dirty="0">
                <a:latin typeface="Arial"/>
                <a:cs typeface="Arial"/>
              </a:rPr>
              <a:t>D</a:t>
            </a:r>
          </a:p>
        </p:txBody>
      </p:sp>
      <p:sp>
        <p:nvSpPr>
          <p:cNvPr id="16" name="Isosceles Triangle 15"/>
          <p:cNvSpPr/>
          <p:nvPr/>
        </p:nvSpPr>
        <p:spPr>
          <a:xfrm rot="16200000">
            <a:off x="2588782" y="1713772"/>
            <a:ext cx="108000" cy="1619998"/>
          </a:xfrm>
          <a:prstGeom prst="triangle">
            <a:avLst/>
          </a:prstGeom>
          <a:gradFill>
            <a:gsLst>
              <a:gs pos="95000">
                <a:srgbClr val="FF0000"/>
              </a:gs>
              <a:gs pos="26000">
                <a:schemeClr val="accent1">
                  <a:tint val="50000"/>
                  <a:shade val="100000"/>
                  <a:satMod val="350000"/>
                </a:schemeClr>
              </a:gs>
              <a:gs pos="1000">
                <a:schemeClr val="accent4">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Isosceles Triangle 16"/>
          <p:cNvSpPr/>
          <p:nvPr/>
        </p:nvSpPr>
        <p:spPr>
          <a:xfrm rot="16200000">
            <a:off x="2870042" y="3435494"/>
            <a:ext cx="108000" cy="1260000"/>
          </a:xfrm>
          <a:prstGeom prst="triangle">
            <a:avLst/>
          </a:prstGeom>
          <a:gradFill>
            <a:gsLst>
              <a:gs pos="49000">
                <a:srgbClr val="FF0000"/>
              </a:gs>
              <a:gs pos="22000">
                <a:schemeClr val="accent1">
                  <a:tint val="50000"/>
                  <a:shade val="100000"/>
                  <a:satMod val="350000"/>
                </a:schemeClr>
              </a:gs>
              <a:gs pos="69000">
                <a:schemeClr val="accent3">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TextBox 17"/>
          <p:cNvSpPr txBox="1"/>
          <p:nvPr/>
        </p:nvSpPr>
        <p:spPr>
          <a:xfrm>
            <a:off x="3488199" y="3952198"/>
            <a:ext cx="274434" cy="215444"/>
          </a:xfrm>
          <a:prstGeom prst="rect">
            <a:avLst/>
          </a:prstGeom>
          <a:noFill/>
          <a:effectLst/>
        </p:spPr>
        <p:txBody>
          <a:bodyPr wrap="none" rtlCol="0">
            <a:spAutoFit/>
          </a:bodyPr>
          <a:lstStyle/>
          <a:p>
            <a:r>
              <a:rPr lang="en-US" sz="800" dirty="0">
                <a:latin typeface="Arial"/>
                <a:cs typeface="Arial"/>
              </a:rPr>
              <a:t>M</a:t>
            </a:r>
          </a:p>
        </p:txBody>
      </p:sp>
      <p:sp>
        <p:nvSpPr>
          <p:cNvPr id="19" name="TextBox 18"/>
          <p:cNvSpPr txBox="1"/>
          <p:nvPr/>
        </p:nvSpPr>
        <p:spPr>
          <a:xfrm>
            <a:off x="3394036" y="2410615"/>
            <a:ext cx="274434" cy="215444"/>
          </a:xfrm>
          <a:prstGeom prst="rect">
            <a:avLst/>
          </a:prstGeom>
          <a:noFill/>
          <a:effectLst/>
        </p:spPr>
        <p:txBody>
          <a:bodyPr wrap="none" rtlCol="0">
            <a:spAutoFit/>
          </a:bodyPr>
          <a:lstStyle/>
          <a:p>
            <a:r>
              <a:rPr lang="en-US" sz="800" dirty="0">
                <a:latin typeface="Arial"/>
                <a:cs typeface="Arial"/>
              </a:rPr>
              <a:t>M</a:t>
            </a:r>
          </a:p>
        </p:txBody>
      </p:sp>
      <p:cxnSp>
        <p:nvCxnSpPr>
          <p:cNvPr id="20" name="Straight Connector 19"/>
          <p:cNvCxnSpPr>
            <a:endCxn id="28" idx="2"/>
          </p:cNvCxnSpPr>
          <p:nvPr/>
        </p:nvCxnSpPr>
        <p:spPr>
          <a:xfrm>
            <a:off x="2270098" y="4493110"/>
            <a:ext cx="557603" cy="4562"/>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65898" y="2712555"/>
            <a:ext cx="4051" cy="1547998"/>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26" idx="2"/>
          </p:cNvCxnSpPr>
          <p:nvPr/>
        </p:nvCxnSpPr>
        <p:spPr>
          <a:xfrm flipV="1">
            <a:off x="1811158" y="2363368"/>
            <a:ext cx="1565066" cy="11668"/>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256911" y="3909786"/>
            <a:ext cx="1318352" cy="9851"/>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266047" y="3930089"/>
            <a:ext cx="4051" cy="57600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153618" y="4240795"/>
            <a:ext cx="1115994" cy="9851"/>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3376224" y="2291371"/>
            <a:ext cx="143994" cy="143994"/>
          </a:xfrm>
          <a:prstGeom prst="ellipse">
            <a:avLst/>
          </a:prstGeom>
          <a:solidFill>
            <a:schemeClr val="bg1">
              <a:lumMod val="9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a:solidFill>
                  <a:schemeClr val="tx1"/>
                </a:solidFill>
                <a:latin typeface="Arial"/>
                <a:cs typeface="Arial"/>
              </a:rPr>
              <a:t>1</a:t>
            </a:r>
          </a:p>
        </p:txBody>
      </p:sp>
      <p:sp>
        <p:nvSpPr>
          <p:cNvPr id="27" name="Oval 26"/>
          <p:cNvSpPr>
            <a:spLocks noChangeAspect="1"/>
          </p:cNvSpPr>
          <p:nvPr/>
        </p:nvSpPr>
        <p:spPr>
          <a:xfrm>
            <a:off x="3494298" y="3829793"/>
            <a:ext cx="143994" cy="143994"/>
          </a:xfrm>
          <a:prstGeom prst="ellipse">
            <a:avLst/>
          </a:prstGeom>
          <a:solidFill>
            <a:schemeClr val="bg1">
              <a:lumMod val="9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a:solidFill>
                  <a:schemeClr val="tx1"/>
                </a:solidFill>
                <a:latin typeface="Arial"/>
                <a:cs typeface="Arial"/>
              </a:rPr>
              <a:t>4</a:t>
            </a:r>
          </a:p>
        </p:txBody>
      </p:sp>
      <p:sp>
        <p:nvSpPr>
          <p:cNvPr id="28" name="Oval 27"/>
          <p:cNvSpPr>
            <a:spLocks noChangeAspect="1"/>
          </p:cNvSpPr>
          <p:nvPr/>
        </p:nvSpPr>
        <p:spPr>
          <a:xfrm>
            <a:off x="2827701" y="4425675"/>
            <a:ext cx="143994" cy="143994"/>
          </a:xfrm>
          <a:prstGeom prst="ellipse">
            <a:avLst/>
          </a:prstGeom>
          <a:solidFill>
            <a:schemeClr val="bg1">
              <a:lumMod val="9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a:solidFill>
                  <a:schemeClr val="tx1"/>
                </a:solidFill>
                <a:latin typeface="Arial"/>
                <a:cs typeface="Arial"/>
              </a:rPr>
              <a:t>5</a:t>
            </a:r>
          </a:p>
        </p:txBody>
      </p:sp>
      <p:cxnSp>
        <p:nvCxnSpPr>
          <p:cNvPr id="29" name="Straight Connector 28"/>
          <p:cNvCxnSpPr/>
          <p:nvPr/>
        </p:nvCxnSpPr>
        <p:spPr>
          <a:xfrm>
            <a:off x="2078779" y="3356733"/>
            <a:ext cx="1044437" cy="0"/>
          </a:xfrm>
          <a:prstGeom prst="line">
            <a:avLst/>
          </a:prstGeom>
          <a:solidFill>
            <a:srgbClr val="FF44C8"/>
          </a:solidFill>
          <a:ln w="127000" cap="flat" cmpd="sng">
            <a:solidFill>
              <a:srgbClr val="008000"/>
            </a:solidFill>
          </a:ln>
          <a:effectLst/>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flipV="1">
            <a:off x="1166805" y="2715764"/>
            <a:ext cx="647999" cy="9852"/>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1815464" y="2361979"/>
            <a:ext cx="4051" cy="647999"/>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43" idx="0"/>
          </p:cNvCxnSpPr>
          <p:nvPr/>
        </p:nvCxnSpPr>
        <p:spPr>
          <a:xfrm>
            <a:off x="1816138" y="2997401"/>
            <a:ext cx="792255" cy="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604556" y="2935279"/>
            <a:ext cx="1079996" cy="0"/>
          </a:xfrm>
          <a:prstGeom prst="line">
            <a:avLst/>
          </a:prstGeom>
          <a:solidFill>
            <a:srgbClr val="FF44C8"/>
          </a:solidFill>
          <a:ln w="127000" cap="flat" cmpd="sng">
            <a:solidFill>
              <a:srgbClr val="000090"/>
            </a:solidFill>
          </a:ln>
          <a:effectLst/>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flipV="1">
            <a:off x="2610553" y="2745505"/>
            <a:ext cx="4051" cy="47520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37" idx="2"/>
          </p:cNvCxnSpPr>
          <p:nvPr/>
        </p:nvCxnSpPr>
        <p:spPr>
          <a:xfrm>
            <a:off x="2617507" y="2758539"/>
            <a:ext cx="984905" cy="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38" idx="2"/>
          </p:cNvCxnSpPr>
          <p:nvPr/>
        </p:nvCxnSpPr>
        <p:spPr>
          <a:xfrm>
            <a:off x="2609760" y="3208521"/>
            <a:ext cx="421024" cy="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3602412" y="2686542"/>
            <a:ext cx="143994" cy="143994"/>
          </a:xfrm>
          <a:prstGeom prst="ellipse">
            <a:avLst/>
          </a:prstGeom>
          <a:solidFill>
            <a:schemeClr val="bg1">
              <a:lumMod val="9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a:solidFill>
                  <a:schemeClr val="tx1"/>
                </a:solidFill>
                <a:latin typeface="Arial"/>
                <a:cs typeface="Arial"/>
              </a:rPr>
              <a:t>2</a:t>
            </a:r>
          </a:p>
        </p:txBody>
      </p:sp>
      <p:sp>
        <p:nvSpPr>
          <p:cNvPr id="38" name="Oval 37"/>
          <p:cNvSpPr>
            <a:spLocks noChangeAspect="1"/>
          </p:cNvSpPr>
          <p:nvPr/>
        </p:nvSpPr>
        <p:spPr>
          <a:xfrm>
            <a:off x="3030784" y="3136524"/>
            <a:ext cx="143994" cy="143994"/>
          </a:xfrm>
          <a:prstGeom prst="ellipse">
            <a:avLst/>
          </a:prstGeom>
          <a:solidFill>
            <a:schemeClr val="bg1">
              <a:lumMod val="9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a:solidFill>
                  <a:schemeClr val="tx1"/>
                </a:solidFill>
                <a:latin typeface="Arial"/>
                <a:cs typeface="Arial"/>
              </a:rPr>
              <a:t>3</a:t>
            </a:r>
          </a:p>
        </p:txBody>
      </p:sp>
      <p:sp>
        <p:nvSpPr>
          <p:cNvPr id="39" name="TextBox 38"/>
          <p:cNvSpPr txBox="1"/>
          <p:nvPr/>
        </p:nvSpPr>
        <p:spPr>
          <a:xfrm>
            <a:off x="3057144" y="3251242"/>
            <a:ext cx="274434" cy="215444"/>
          </a:xfrm>
          <a:prstGeom prst="rect">
            <a:avLst/>
          </a:prstGeom>
          <a:noFill/>
          <a:effectLst/>
        </p:spPr>
        <p:txBody>
          <a:bodyPr wrap="none" rtlCol="0">
            <a:spAutoFit/>
          </a:bodyPr>
          <a:lstStyle/>
          <a:p>
            <a:r>
              <a:rPr lang="en-US" sz="800" dirty="0">
                <a:latin typeface="Arial"/>
                <a:cs typeface="Arial"/>
              </a:rPr>
              <a:t>M</a:t>
            </a:r>
          </a:p>
        </p:txBody>
      </p:sp>
      <p:sp>
        <p:nvSpPr>
          <p:cNvPr id="40" name="TextBox 39"/>
          <p:cNvSpPr txBox="1"/>
          <p:nvPr/>
        </p:nvSpPr>
        <p:spPr>
          <a:xfrm>
            <a:off x="3617434" y="2824579"/>
            <a:ext cx="274434" cy="215444"/>
          </a:xfrm>
          <a:prstGeom prst="rect">
            <a:avLst/>
          </a:prstGeom>
          <a:noFill/>
          <a:effectLst/>
        </p:spPr>
        <p:txBody>
          <a:bodyPr wrap="none" rtlCol="0">
            <a:spAutoFit/>
          </a:bodyPr>
          <a:lstStyle/>
          <a:p>
            <a:r>
              <a:rPr lang="en-US" sz="800" dirty="0">
                <a:latin typeface="Arial"/>
                <a:cs typeface="Arial"/>
              </a:rPr>
              <a:t>M</a:t>
            </a:r>
          </a:p>
        </p:txBody>
      </p:sp>
      <p:sp>
        <p:nvSpPr>
          <p:cNvPr id="41" name="Isosceles Triangle 40"/>
          <p:cNvSpPr/>
          <p:nvPr/>
        </p:nvSpPr>
        <p:spPr>
          <a:xfrm rot="16200000">
            <a:off x="2549643" y="2850382"/>
            <a:ext cx="108000" cy="1007995"/>
          </a:xfrm>
          <a:prstGeom prst="triangle">
            <a:avLst/>
          </a:prstGeom>
          <a:gradFill>
            <a:gsLst>
              <a:gs pos="49000">
                <a:srgbClr val="FF0000"/>
              </a:gs>
              <a:gs pos="22000">
                <a:schemeClr val="accent1">
                  <a:tint val="50000"/>
                  <a:shade val="100000"/>
                  <a:satMod val="350000"/>
                </a:schemeClr>
              </a:gs>
              <a:gs pos="69000">
                <a:schemeClr val="accent3">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42" name="Isosceles Triangle 41"/>
          <p:cNvSpPr/>
          <p:nvPr/>
        </p:nvSpPr>
        <p:spPr>
          <a:xfrm rot="16200000">
            <a:off x="3100163" y="2415878"/>
            <a:ext cx="108000" cy="1043995"/>
          </a:xfrm>
          <a:prstGeom prst="triangle">
            <a:avLst/>
          </a:prstGeom>
          <a:gradFill>
            <a:gsLst>
              <a:gs pos="49000">
                <a:srgbClr val="FF0000"/>
              </a:gs>
              <a:gs pos="22000">
                <a:schemeClr val="accent1">
                  <a:tint val="50000"/>
                  <a:shade val="100000"/>
                  <a:satMod val="350000"/>
                </a:schemeClr>
              </a:gs>
              <a:gs pos="69000">
                <a:schemeClr val="accent3">
                  <a:lumMod val="75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43" name="Up Arrow 42"/>
          <p:cNvSpPr/>
          <p:nvPr/>
        </p:nvSpPr>
        <p:spPr>
          <a:xfrm>
            <a:off x="2518393" y="2997401"/>
            <a:ext cx="180000" cy="297388"/>
          </a:xfrm>
          <a:prstGeom prst="upArrow">
            <a:avLst/>
          </a:prstGeom>
          <a:solidFill>
            <a:srgbClr val="CC006A">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Up Arrow 43"/>
          <p:cNvSpPr/>
          <p:nvPr/>
        </p:nvSpPr>
        <p:spPr>
          <a:xfrm>
            <a:off x="2175893" y="4119494"/>
            <a:ext cx="180000" cy="480261"/>
          </a:xfrm>
          <a:prstGeom prst="upArrow">
            <a:avLst/>
          </a:prstGeom>
          <a:solidFill>
            <a:srgbClr val="CC006A">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1076640" y="3739454"/>
            <a:ext cx="180000" cy="860302"/>
          </a:xfrm>
          <a:prstGeom prst="upArrow">
            <a:avLst/>
          </a:prstGeom>
          <a:solidFill>
            <a:srgbClr val="CC006A">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Up Arrow 45"/>
          <p:cNvSpPr/>
          <p:nvPr/>
        </p:nvSpPr>
        <p:spPr>
          <a:xfrm>
            <a:off x="1727079" y="2577771"/>
            <a:ext cx="180000" cy="1046095"/>
          </a:xfrm>
          <a:prstGeom prst="upArrow">
            <a:avLst/>
          </a:prstGeom>
          <a:solidFill>
            <a:srgbClr val="CC006A">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Up Arrow 46"/>
          <p:cNvSpPr/>
          <p:nvPr/>
        </p:nvSpPr>
        <p:spPr>
          <a:xfrm>
            <a:off x="1991494" y="3408379"/>
            <a:ext cx="180000" cy="215999"/>
          </a:xfrm>
          <a:prstGeom prst="upArrow">
            <a:avLst/>
          </a:prstGeom>
          <a:solidFill>
            <a:srgbClr val="CC006A">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404840" y="2285104"/>
            <a:ext cx="1274708" cy="369332"/>
          </a:xfrm>
          <a:prstGeom prst="rect">
            <a:avLst/>
          </a:prstGeom>
          <a:noFill/>
        </p:spPr>
        <p:txBody>
          <a:bodyPr wrap="none" rtlCol="0">
            <a:spAutoFit/>
          </a:bodyPr>
          <a:lstStyle/>
          <a:p>
            <a:r>
              <a:rPr lang="en-US" dirty="0"/>
              <a:t>ACGAG</a:t>
            </a:r>
            <a:r>
              <a:rPr lang="is-IS" dirty="0"/>
              <a:t>…AT</a:t>
            </a:r>
            <a:endParaRPr lang="en-US" dirty="0"/>
          </a:p>
        </p:txBody>
      </p:sp>
      <p:sp>
        <p:nvSpPr>
          <p:cNvPr id="49" name="TextBox 48"/>
          <p:cNvSpPr txBox="1"/>
          <p:nvPr/>
        </p:nvSpPr>
        <p:spPr>
          <a:xfrm>
            <a:off x="4385466" y="2712555"/>
            <a:ext cx="1294082" cy="369332"/>
          </a:xfrm>
          <a:prstGeom prst="rect">
            <a:avLst/>
          </a:prstGeom>
          <a:noFill/>
        </p:spPr>
        <p:txBody>
          <a:bodyPr wrap="none" rtlCol="0">
            <a:spAutoFit/>
          </a:bodyPr>
          <a:lstStyle/>
          <a:p>
            <a:r>
              <a:rPr lang="en-US" dirty="0"/>
              <a:t>GTAAG</a:t>
            </a:r>
            <a:r>
              <a:rPr lang="is-IS" dirty="0"/>
              <a:t>…AG</a:t>
            </a:r>
            <a:endParaRPr lang="en-US" dirty="0"/>
          </a:p>
        </p:txBody>
      </p:sp>
      <p:sp>
        <p:nvSpPr>
          <p:cNvPr id="50" name="TextBox 49"/>
          <p:cNvSpPr txBox="1"/>
          <p:nvPr/>
        </p:nvSpPr>
        <p:spPr>
          <a:xfrm>
            <a:off x="4404840" y="3172067"/>
            <a:ext cx="1263988" cy="369332"/>
          </a:xfrm>
          <a:prstGeom prst="rect">
            <a:avLst/>
          </a:prstGeom>
          <a:noFill/>
        </p:spPr>
        <p:txBody>
          <a:bodyPr wrap="none" rtlCol="0">
            <a:spAutoFit/>
          </a:bodyPr>
          <a:lstStyle/>
          <a:p>
            <a:r>
              <a:rPr lang="en-US" dirty="0"/>
              <a:t>GTTTG</a:t>
            </a:r>
            <a:r>
              <a:rPr lang="is-IS" dirty="0"/>
              <a:t>…GG</a:t>
            </a:r>
            <a:endParaRPr lang="en-US" dirty="0"/>
          </a:p>
        </p:txBody>
      </p:sp>
      <p:sp>
        <p:nvSpPr>
          <p:cNvPr id="51" name="TextBox 50"/>
          <p:cNvSpPr txBox="1"/>
          <p:nvPr/>
        </p:nvSpPr>
        <p:spPr>
          <a:xfrm>
            <a:off x="4413163" y="3874159"/>
            <a:ext cx="1330262" cy="369332"/>
          </a:xfrm>
          <a:prstGeom prst="rect">
            <a:avLst/>
          </a:prstGeom>
          <a:noFill/>
        </p:spPr>
        <p:txBody>
          <a:bodyPr wrap="none" rtlCol="0">
            <a:spAutoFit/>
          </a:bodyPr>
          <a:lstStyle/>
          <a:p>
            <a:r>
              <a:rPr lang="en-US" dirty="0"/>
              <a:t>GTGGG</a:t>
            </a:r>
            <a:r>
              <a:rPr lang="is-IS" dirty="0"/>
              <a:t>…GG</a:t>
            </a:r>
            <a:endParaRPr lang="en-US" dirty="0"/>
          </a:p>
        </p:txBody>
      </p:sp>
      <p:sp>
        <p:nvSpPr>
          <p:cNvPr id="52" name="TextBox 51"/>
          <p:cNvSpPr txBox="1"/>
          <p:nvPr/>
        </p:nvSpPr>
        <p:spPr>
          <a:xfrm>
            <a:off x="4413163" y="4379599"/>
            <a:ext cx="1260945" cy="369332"/>
          </a:xfrm>
          <a:prstGeom prst="rect">
            <a:avLst/>
          </a:prstGeom>
          <a:noFill/>
        </p:spPr>
        <p:txBody>
          <a:bodyPr wrap="none" rtlCol="0">
            <a:spAutoFit/>
          </a:bodyPr>
          <a:lstStyle/>
          <a:p>
            <a:r>
              <a:rPr lang="en-US" dirty="0"/>
              <a:t>GTAAA</a:t>
            </a:r>
            <a:r>
              <a:rPr lang="is-IS" dirty="0"/>
              <a:t>…TG</a:t>
            </a:r>
            <a:endParaRPr lang="en-US" dirty="0"/>
          </a:p>
        </p:txBody>
      </p:sp>
      <p:sp>
        <p:nvSpPr>
          <p:cNvPr id="53" name="TextBox 52"/>
          <p:cNvSpPr txBox="1"/>
          <p:nvPr/>
        </p:nvSpPr>
        <p:spPr>
          <a:xfrm>
            <a:off x="4207578" y="1817014"/>
            <a:ext cx="1651376" cy="369332"/>
          </a:xfrm>
          <a:prstGeom prst="rect">
            <a:avLst/>
          </a:prstGeom>
          <a:noFill/>
        </p:spPr>
        <p:txBody>
          <a:bodyPr wrap="none" rtlCol="0">
            <a:spAutoFit/>
          </a:bodyPr>
          <a:lstStyle/>
          <a:p>
            <a:r>
              <a:rPr lang="en-US" dirty="0"/>
              <a:t>Viral sequences</a:t>
            </a:r>
          </a:p>
        </p:txBody>
      </p:sp>
      <p:sp>
        <p:nvSpPr>
          <p:cNvPr id="54" name="TextBox 53"/>
          <p:cNvSpPr txBox="1"/>
          <p:nvPr/>
        </p:nvSpPr>
        <p:spPr>
          <a:xfrm>
            <a:off x="6903667" y="1817014"/>
            <a:ext cx="292756" cy="369332"/>
          </a:xfrm>
          <a:prstGeom prst="rect">
            <a:avLst/>
          </a:prstGeom>
          <a:noFill/>
        </p:spPr>
        <p:txBody>
          <a:bodyPr wrap="none" rtlCol="0">
            <a:spAutoFit/>
          </a:bodyPr>
          <a:lstStyle/>
          <a:p>
            <a:r>
              <a:rPr lang="en-US" dirty="0"/>
              <a:t>Z</a:t>
            </a:r>
          </a:p>
        </p:txBody>
      </p:sp>
      <p:sp>
        <p:nvSpPr>
          <p:cNvPr id="55" name="TextBox 54"/>
          <p:cNvSpPr txBox="1"/>
          <p:nvPr/>
        </p:nvSpPr>
        <p:spPr>
          <a:xfrm>
            <a:off x="6859186" y="2291529"/>
            <a:ext cx="476926" cy="369332"/>
          </a:xfrm>
          <a:prstGeom prst="rect">
            <a:avLst/>
          </a:prstGeom>
          <a:noFill/>
        </p:spPr>
        <p:txBody>
          <a:bodyPr wrap="none" rtlCol="0">
            <a:spAutoFit/>
          </a:bodyPr>
          <a:lstStyle/>
          <a:p>
            <a:r>
              <a:rPr lang="en-US" dirty="0"/>
              <a:t>1.2</a:t>
            </a:r>
          </a:p>
        </p:txBody>
      </p:sp>
      <p:sp>
        <p:nvSpPr>
          <p:cNvPr id="56" name="TextBox 55"/>
          <p:cNvSpPr txBox="1"/>
          <p:nvPr/>
        </p:nvSpPr>
        <p:spPr>
          <a:xfrm>
            <a:off x="6839812" y="2718980"/>
            <a:ext cx="476926" cy="369332"/>
          </a:xfrm>
          <a:prstGeom prst="rect">
            <a:avLst/>
          </a:prstGeom>
          <a:noFill/>
        </p:spPr>
        <p:txBody>
          <a:bodyPr wrap="none" rtlCol="0">
            <a:spAutoFit/>
          </a:bodyPr>
          <a:lstStyle/>
          <a:p>
            <a:r>
              <a:rPr lang="en-US" dirty="0"/>
              <a:t>2.5</a:t>
            </a:r>
          </a:p>
        </p:txBody>
      </p:sp>
      <p:sp>
        <p:nvSpPr>
          <p:cNvPr id="57" name="TextBox 56"/>
          <p:cNvSpPr txBox="1"/>
          <p:nvPr/>
        </p:nvSpPr>
        <p:spPr>
          <a:xfrm>
            <a:off x="6859186" y="3178492"/>
            <a:ext cx="476926" cy="369332"/>
          </a:xfrm>
          <a:prstGeom prst="rect">
            <a:avLst/>
          </a:prstGeom>
          <a:noFill/>
        </p:spPr>
        <p:txBody>
          <a:bodyPr wrap="none" rtlCol="0">
            <a:spAutoFit/>
          </a:bodyPr>
          <a:lstStyle/>
          <a:p>
            <a:r>
              <a:rPr lang="en-US" dirty="0"/>
              <a:t>1.3</a:t>
            </a:r>
          </a:p>
        </p:txBody>
      </p:sp>
      <p:sp>
        <p:nvSpPr>
          <p:cNvPr id="58" name="TextBox 57"/>
          <p:cNvSpPr txBox="1"/>
          <p:nvPr/>
        </p:nvSpPr>
        <p:spPr>
          <a:xfrm>
            <a:off x="6867509" y="3880584"/>
            <a:ext cx="479618" cy="369332"/>
          </a:xfrm>
          <a:prstGeom prst="rect">
            <a:avLst/>
          </a:prstGeom>
          <a:noFill/>
        </p:spPr>
        <p:txBody>
          <a:bodyPr wrap="none" rtlCol="0">
            <a:spAutoFit/>
          </a:bodyPr>
          <a:lstStyle/>
          <a:p>
            <a:r>
              <a:rPr lang="en-US" dirty="0"/>
              <a:t>4.8</a:t>
            </a:r>
          </a:p>
        </p:txBody>
      </p:sp>
      <p:sp>
        <p:nvSpPr>
          <p:cNvPr id="59" name="TextBox 58"/>
          <p:cNvSpPr txBox="1"/>
          <p:nvPr/>
        </p:nvSpPr>
        <p:spPr>
          <a:xfrm>
            <a:off x="6867509" y="4386024"/>
            <a:ext cx="476926" cy="369332"/>
          </a:xfrm>
          <a:prstGeom prst="rect">
            <a:avLst/>
          </a:prstGeom>
          <a:noFill/>
        </p:spPr>
        <p:txBody>
          <a:bodyPr wrap="none" rtlCol="0">
            <a:spAutoFit/>
          </a:bodyPr>
          <a:lstStyle/>
          <a:p>
            <a:r>
              <a:rPr lang="en-US" dirty="0"/>
              <a:t>2.7</a:t>
            </a:r>
          </a:p>
        </p:txBody>
      </p:sp>
      <p:sp>
        <p:nvSpPr>
          <p:cNvPr id="60" name="Text Placeholder 2"/>
          <p:cNvSpPr txBox="1">
            <a:spLocks/>
          </p:cNvSpPr>
          <p:nvPr/>
        </p:nvSpPr>
        <p:spPr bwMode="auto">
          <a:xfrm>
            <a:off x="720500" y="4981080"/>
            <a:ext cx="3270786"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Mitov, V. and </a:t>
            </a:r>
            <a:r>
              <a:rPr lang="en-US" sz="1200" dirty="0" err="1"/>
              <a:t>Stadler</a:t>
            </a:r>
            <a:r>
              <a:rPr lang="en-US" sz="1200" dirty="0"/>
              <a:t>, T. (2018) </a:t>
            </a:r>
            <a:r>
              <a:rPr lang="en-US" sz="1200" dirty="0" err="1"/>
              <a:t>Mol</a:t>
            </a:r>
            <a:r>
              <a:rPr lang="en-US" sz="1200" dirty="0"/>
              <a:t> </a:t>
            </a:r>
            <a:r>
              <a:rPr lang="en-US" sz="1200" dirty="0" err="1"/>
              <a:t>Biol</a:t>
            </a:r>
            <a:r>
              <a:rPr lang="en-US" sz="1200" dirty="0"/>
              <a:t> </a:t>
            </a:r>
            <a:r>
              <a:rPr lang="en-US" sz="1200" dirty="0" err="1"/>
              <a:t>Evol</a:t>
            </a:r>
            <a:r>
              <a:rPr lang="en-US" sz="1200" dirty="0"/>
              <a:t>. </a:t>
            </a:r>
          </a:p>
        </p:txBody>
      </p:sp>
      <p:sp>
        <p:nvSpPr>
          <p:cNvPr id="61" name="Freeform 60"/>
          <p:cNvSpPr/>
          <p:nvPr/>
        </p:nvSpPr>
        <p:spPr>
          <a:xfrm>
            <a:off x="2943412" y="2540006"/>
            <a:ext cx="1001059" cy="986117"/>
          </a:xfrm>
          <a:custGeom>
            <a:avLst/>
            <a:gdLst>
              <a:gd name="connsiteX0" fmla="*/ 851647 w 1001059"/>
              <a:gd name="connsiteY0" fmla="*/ 0 h 986117"/>
              <a:gd name="connsiteX1" fmla="*/ 851647 w 1001059"/>
              <a:gd name="connsiteY1" fmla="*/ 0 h 986117"/>
              <a:gd name="connsiteX2" fmla="*/ 717176 w 1001059"/>
              <a:gd name="connsiteY2" fmla="*/ 44823 h 986117"/>
              <a:gd name="connsiteX3" fmla="*/ 657412 w 1001059"/>
              <a:gd name="connsiteY3" fmla="*/ 74706 h 986117"/>
              <a:gd name="connsiteX4" fmla="*/ 567764 w 1001059"/>
              <a:gd name="connsiteY4" fmla="*/ 104588 h 986117"/>
              <a:gd name="connsiteX5" fmla="*/ 448235 w 1001059"/>
              <a:gd name="connsiteY5" fmla="*/ 149411 h 986117"/>
              <a:gd name="connsiteX6" fmla="*/ 418353 w 1001059"/>
              <a:gd name="connsiteY6" fmla="*/ 194235 h 986117"/>
              <a:gd name="connsiteX7" fmla="*/ 373529 w 1001059"/>
              <a:gd name="connsiteY7" fmla="*/ 209176 h 986117"/>
              <a:gd name="connsiteX8" fmla="*/ 313764 w 1001059"/>
              <a:gd name="connsiteY8" fmla="*/ 239058 h 986117"/>
              <a:gd name="connsiteX9" fmla="*/ 224117 w 1001059"/>
              <a:gd name="connsiteY9" fmla="*/ 268941 h 986117"/>
              <a:gd name="connsiteX10" fmla="*/ 149412 w 1001059"/>
              <a:gd name="connsiteY10" fmla="*/ 358588 h 986117"/>
              <a:gd name="connsiteX11" fmla="*/ 89647 w 1001059"/>
              <a:gd name="connsiteY11" fmla="*/ 448235 h 986117"/>
              <a:gd name="connsiteX12" fmla="*/ 0 w 1001059"/>
              <a:gd name="connsiteY12" fmla="*/ 552823 h 986117"/>
              <a:gd name="connsiteX13" fmla="*/ 29882 w 1001059"/>
              <a:gd name="connsiteY13" fmla="*/ 762000 h 986117"/>
              <a:gd name="connsiteX14" fmla="*/ 59764 w 1001059"/>
              <a:gd name="connsiteY14" fmla="*/ 881529 h 986117"/>
              <a:gd name="connsiteX15" fmla="*/ 164353 w 1001059"/>
              <a:gd name="connsiteY15" fmla="*/ 971176 h 986117"/>
              <a:gd name="connsiteX16" fmla="*/ 209176 w 1001059"/>
              <a:gd name="connsiteY16" fmla="*/ 986117 h 986117"/>
              <a:gd name="connsiteX17" fmla="*/ 478117 w 1001059"/>
              <a:gd name="connsiteY17" fmla="*/ 971176 h 986117"/>
              <a:gd name="connsiteX18" fmla="*/ 537882 w 1001059"/>
              <a:gd name="connsiteY18" fmla="*/ 911411 h 986117"/>
              <a:gd name="connsiteX19" fmla="*/ 582706 w 1001059"/>
              <a:gd name="connsiteY19" fmla="*/ 881529 h 986117"/>
              <a:gd name="connsiteX20" fmla="*/ 672353 w 1001059"/>
              <a:gd name="connsiteY20" fmla="*/ 762000 h 986117"/>
              <a:gd name="connsiteX21" fmla="*/ 776941 w 1001059"/>
              <a:gd name="connsiteY21" fmla="*/ 627529 h 986117"/>
              <a:gd name="connsiteX22" fmla="*/ 806823 w 1001059"/>
              <a:gd name="connsiteY22" fmla="*/ 567764 h 986117"/>
              <a:gd name="connsiteX23" fmla="*/ 836706 w 1001059"/>
              <a:gd name="connsiteY23" fmla="*/ 537882 h 986117"/>
              <a:gd name="connsiteX24" fmla="*/ 881529 w 1001059"/>
              <a:gd name="connsiteY24" fmla="*/ 388470 h 986117"/>
              <a:gd name="connsiteX25" fmla="*/ 911412 w 1001059"/>
              <a:gd name="connsiteY25" fmla="*/ 343647 h 986117"/>
              <a:gd name="connsiteX26" fmla="*/ 1001059 w 1001059"/>
              <a:gd name="connsiteY26" fmla="*/ 194235 h 986117"/>
              <a:gd name="connsiteX27" fmla="*/ 941294 w 1001059"/>
              <a:gd name="connsiteY27" fmla="*/ 74706 h 986117"/>
              <a:gd name="connsiteX28" fmla="*/ 851647 w 1001059"/>
              <a:gd name="connsiteY28" fmla="*/ 0 h 98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1059" h="986117">
                <a:moveTo>
                  <a:pt x="851647" y="0"/>
                </a:moveTo>
                <a:lnTo>
                  <a:pt x="851647" y="0"/>
                </a:lnTo>
                <a:cubicBezTo>
                  <a:pt x="806823" y="14941"/>
                  <a:pt x="761275" y="27862"/>
                  <a:pt x="717176" y="44823"/>
                </a:cubicBezTo>
                <a:cubicBezTo>
                  <a:pt x="696388" y="52819"/>
                  <a:pt x="678092" y="66434"/>
                  <a:pt x="657412" y="74706"/>
                </a:cubicBezTo>
                <a:cubicBezTo>
                  <a:pt x="628166" y="86404"/>
                  <a:pt x="597367" y="93824"/>
                  <a:pt x="567764" y="104588"/>
                </a:cubicBezTo>
                <a:cubicBezTo>
                  <a:pt x="371240" y="176050"/>
                  <a:pt x="581452" y="105006"/>
                  <a:pt x="448235" y="149411"/>
                </a:cubicBezTo>
                <a:cubicBezTo>
                  <a:pt x="438274" y="164352"/>
                  <a:pt x="432375" y="183017"/>
                  <a:pt x="418353" y="194235"/>
                </a:cubicBezTo>
                <a:cubicBezTo>
                  <a:pt x="406055" y="204074"/>
                  <a:pt x="388005" y="202972"/>
                  <a:pt x="373529" y="209176"/>
                </a:cubicBezTo>
                <a:cubicBezTo>
                  <a:pt x="353057" y="217950"/>
                  <a:pt x="334444" y="230786"/>
                  <a:pt x="313764" y="239058"/>
                </a:cubicBezTo>
                <a:cubicBezTo>
                  <a:pt x="284518" y="250756"/>
                  <a:pt x="224117" y="268941"/>
                  <a:pt x="224117" y="268941"/>
                </a:cubicBezTo>
                <a:cubicBezTo>
                  <a:pt x="117339" y="429108"/>
                  <a:pt x="283624" y="186028"/>
                  <a:pt x="149412" y="358588"/>
                </a:cubicBezTo>
                <a:cubicBezTo>
                  <a:pt x="127363" y="386937"/>
                  <a:pt x="115042" y="422840"/>
                  <a:pt x="89647" y="448235"/>
                </a:cubicBezTo>
                <a:cubicBezTo>
                  <a:pt x="17185" y="520697"/>
                  <a:pt x="45510" y="484558"/>
                  <a:pt x="0" y="552823"/>
                </a:cubicBezTo>
                <a:cubicBezTo>
                  <a:pt x="33778" y="721715"/>
                  <a:pt x="-5609" y="513561"/>
                  <a:pt x="29882" y="762000"/>
                </a:cubicBezTo>
                <a:cubicBezTo>
                  <a:pt x="30889" y="769052"/>
                  <a:pt x="47349" y="864148"/>
                  <a:pt x="59764" y="881529"/>
                </a:cubicBezTo>
                <a:cubicBezTo>
                  <a:pt x="80188" y="910123"/>
                  <a:pt x="129255" y="953627"/>
                  <a:pt x="164353" y="971176"/>
                </a:cubicBezTo>
                <a:cubicBezTo>
                  <a:pt x="178440" y="978219"/>
                  <a:pt x="194235" y="981137"/>
                  <a:pt x="209176" y="986117"/>
                </a:cubicBezTo>
                <a:cubicBezTo>
                  <a:pt x="298823" y="981137"/>
                  <a:pt x="390564" y="991074"/>
                  <a:pt x="478117" y="971176"/>
                </a:cubicBezTo>
                <a:cubicBezTo>
                  <a:pt x="505590" y="964932"/>
                  <a:pt x="514440" y="927039"/>
                  <a:pt x="537882" y="911411"/>
                </a:cubicBezTo>
                <a:lnTo>
                  <a:pt x="582706" y="881529"/>
                </a:lnTo>
                <a:cubicBezTo>
                  <a:pt x="621581" y="764905"/>
                  <a:pt x="557895" y="933689"/>
                  <a:pt x="672353" y="762000"/>
                </a:cubicBezTo>
                <a:cubicBezTo>
                  <a:pt x="743838" y="654772"/>
                  <a:pt x="706722" y="697748"/>
                  <a:pt x="776941" y="627529"/>
                </a:cubicBezTo>
                <a:cubicBezTo>
                  <a:pt x="786902" y="607607"/>
                  <a:pt x="794468" y="586296"/>
                  <a:pt x="806823" y="567764"/>
                </a:cubicBezTo>
                <a:cubicBezTo>
                  <a:pt x="814637" y="556043"/>
                  <a:pt x="830406" y="550482"/>
                  <a:pt x="836706" y="537882"/>
                </a:cubicBezTo>
                <a:cubicBezTo>
                  <a:pt x="937145" y="337006"/>
                  <a:pt x="817184" y="538606"/>
                  <a:pt x="881529" y="388470"/>
                </a:cubicBezTo>
                <a:cubicBezTo>
                  <a:pt x="888603" y="371965"/>
                  <a:pt x="902813" y="359411"/>
                  <a:pt x="911412" y="343647"/>
                </a:cubicBezTo>
                <a:cubicBezTo>
                  <a:pt x="990690" y="198303"/>
                  <a:pt x="935498" y="259794"/>
                  <a:pt x="1001059" y="194235"/>
                </a:cubicBezTo>
                <a:cubicBezTo>
                  <a:pt x="978789" y="60621"/>
                  <a:pt x="1013917" y="136955"/>
                  <a:pt x="941294" y="74706"/>
                </a:cubicBezTo>
                <a:cubicBezTo>
                  <a:pt x="867460" y="11419"/>
                  <a:pt x="866588" y="12451"/>
                  <a:pt x="851647" y="0"/>
                </a:cubicBezTo>
                <a:close/>
              </a:path>
            </a:pathLst>
          </a:cu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a:off x="2734236" y="3689124"/>
            <a:ext cx="1016302" cy="1077117"/>
          </a:xfrm>
          <a:custGeom>
            <a:avLst/>
            <a:gdLst>
              <a:gd name="connsiteX0" fmla="*/ 702236 w 1016302"/>
              <a:gd name="connsiteY0" fmla="*/ 31235 h 1077117"/>
              <a:gd name="connsiteX1" fmla="*/ 702236 w 1016302"/>
              <a:gd name="connsiteY1" fmla="*/ 31235 h 1077117"/>
              <a:gd name="connsiteX2" fmla="*/ 522942 w 1016302"/>
              <a:gd name="connsiteY2" fmla="*/ 76058 h 1077117"/>
              <a:gd name="connsiteX3" fmla="*/ 478118 w 1016302"/>
              <a:gd name="connsiteY3" fmla="*/ 120882 h 1077117"/>
              <a:gd name="connsiteX4" fmla="*/ 373530 w 1016302"/>
              <a:gd name="connsiteY4" fmla="*/ 180646 h 1077117"/>
              <a:gd name="connsiteX5" fmla="*/ 328706 w 1016302"/>
              <a:gd name="connsiteY5" fmla="*/ 195588 h 1077117"/>
              <a:gd name="connsiteX6" fmla="*/ 239059 w 1016302"/>
              <a:gd name="connsiteY6" fmla="*/ 270293 h 1077117"/>
              <a:gd name="connsiteX7" fmla="*/ 209177 w 1016302"/>
              <a:gd name="connsiteY7" fmla="*/ 300176 h 1077117"/>
              <a:gd name="connsiteX8" fmla="*/ 119530 w 1016302"/>
              <a:gd name="connsiteY8" fmla="*/ 359940 h 1077117"/>
              <a:gd name="connsiteX9" fmla="*/ 74706 w 1016302"/>
              <a:gd name="connsiteY9" fmla="*/ 524293 h 1077117"/>
              <a:gd name="connsiteX10" fmla="*/ 44824 w 1016302"/>
              <a:gd name="connsiteY10" fmla="*/ 554176 h 1077117"/>
              <a:gd name="connsiteX11" fmla="*/ 14942 w 1016302"/>
              <a:gd name="connsiteY11" fmla="*/ 733470 h 1077117"/>
              <a:gd name="connsiteX12" fmla="*/ 0 w 1016302"/>
              <a:gd name="connsiteY12" fmla="*/ 852999 h 1077117"/>
              <a:gd name="connsiteX13" fmla="*/ 14942 w 1016302"/>
              <a:gd name="connsiteY13" fmla="*/ 972529 h 1077117"/>
              <a:gd name="connsiteX14" fmla="*/ 134471 w 1016302"/>
              <a:gd name="connsiteY14" fmla="*/ 1047235 h 1077117"/>
              <a:gd name="connsiteX15" fmla="*/ 328706 w 1016302"/>
              <a:gd name="connsiteY15" fmla="*/ 1077117 h 1077117"/>
              <a:gd name="connsiteX16" fmla="*/ 642471 w 1016302"/>
              <a:gd name="connsiteY16" fmla="*/ 1062176 h 1077117"/>
              <a:gd name="connsiteX17" fmla="*/ 776942 w 1016302"/>
              <a:gd name="connsiteY17" fmla="*/ 957588 h 1077117"/>
              <a:gd name="connsiteX18" fmla="*/ 821765 w 1016302"/>
              <a:gd name="connsiteY18" fmla="*/ 927705 h 1077117"/>
              <a:gd name="connsiteX19" fmla="*/ 866589 w 1016302"/>
              <a:gd name="connsiteY19" fmla="*/ 823117 h 1077117"/>
              <a:gd name="connsiteX20" fmla="*/ 926353 w 1016302"/>
              <a:gd name="connsiteY20" fmla="*/ 733470 h 1077117"/>
              <a:gd name="connsiteX21" fmla="*/ 941294 w 1016302"/>
              <a:gd name="connsiteY21" fmla="*/ 673705 h 1077117"/>
              <a:gd name="connsiteX22" fmla="*/ 956236 w 1016302"/>
              <a:gd name="connsiteY22" fmla="*/ 584058 h 1077117"/>
              <a:gd name="connsiteX23" fmla="*/ 986118 w 1016302"/>
              <a:gd name="connsiteY23" fmla="*/ 524293 h 1077117"/>
              <a:gd name="connsiteX24" fmla="*/ 1016000 w 1016302"/>
              <a:gd name="connsiteY24" fmla="*/ 195588 h 1077117"/>
              <a:gd name="connsiteX25" fmla="*/ 1001059 w 1016302"/>
              <a:gd name="connsiteY25" fmla="*/ 61117 h 1077117"/>
              <a:gd name="connsiteX26" fmla="*/ 941294 w 1016302"/>
              <a:gd name="connsiteY26" fmla="*/ 31235 h 1077117"/>
              <a:gd name="connsiteX27" fmla="*/ 747059 w 1016302"/>
              <a:gd name="connsiteY27" fmla="*/ 1352 h 1077117"/>
              <a:gd name="connsiteX28" fmla="*/ 702236 w 1016302"/>
              <a:gd name="connsiteY28" fmla="*/ 31235 h 107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6302" h="1077117">
                <a:moveTo>
                  <a:pt x="702236" y="31235"/>
                </a:moveTo>
                <a:lnTo>
                  <a:pt x="702236" y="31235"/>
                </a:lnTo>
                <a:cubicBezTo>
                  <a:pt x="642471" y="46176"/>
                  <a:pt x="580140" y="53179"/>
                  <a:pt x="522942" y="76058"/>
                </a:cubicBezTo>
                <a:cubicBezTo>
                  <a:pt x="503323" y="83906"/>
                  <a:pt x="494351" y="107355"/>
                  <a:pt x="478118" y="120882"/>
                </a:cubicBezTo>
                <a:cubicBezTo>
                  <a:pt x="451639" y="142947"/>
                  <a:pt x="403615" y="167752"/>
                  <a:pt x="373530" y="180646"/>
                </a:cubicBezTo>
                <a:cubicBezTo>
                  <a:pt x="359054" y="186850"/>
                  <a:pt x="343647" y="190607"/>
                  <a:pt x="328706" y="195588"/>
                </a:cubicBezTo>
                <a:cubicBezTo>
                  <a:pt x="274242" y="277284"/>
                  <a:pt x="330052" y="209631"/>
                  <a:pt x="239059" y="270293"/>
                </a:cubicBezTo>
                <a:cubicBezTo>
                  <a:pt x="227338" y="278107"/>
                  <a:pt x="220446" y="291724"/>
                  <a:pt x="209177" y="300176"/>
                </a:cubicBezTo>
                <a:cubicBezTo>
                  <a:pt x="180446" y="321724"/>
                  <a:pt x="119530" y="359940"/>
                  <a:pt x="119530" y="359940"/>
                </a:cubicBezTo>
                <a:cubicBezTo>
                  <a:pt x="108378" y="426851"/>
                  <a:pt x="108582" y="465010"/>
                  <a:pt x="74706" y="524293"/>
                </a:cubicBezTo>
                <a:cubicBezTo>
                  <a:pt x="67717" y="536524"/>
                  <a:pt x="54785" y="544215"/>
                  <a:pt x="44824" y="554176"/>
                </a:cubicBezTo>
                <a:cubicBezTo>
                  <a:pt x="15091" y="643374"/>
                  <a:pt x="33140" y="578794"/>
                  <a:pt x="14942" y="733470"/>
                </a:cubicBezTo>
                <a:cubicBezTo>
                  <a:pt x="10250" y="773348"/>
                  <a:pt x="4981" y="813156"/>
                  <a:pt x="0" y="852999"/>
                </a:cubicBezTo>
                <a:cubicBezTo>
                  <a:pt x="4981" y="892842"/>
                  <a:pt x="4377" y="933790"/>
                  <a:pt x="14942" y="972529"/>
                </a:cubicBezTo>
                <a:cubicBezTo>
                  <a:pt x="31516" y="1033300"/>
                  <a:pt x="81782" y="1029672"/>
                  <a:pt x="134471" y="1047235"/>
                </a:cubicBezTo>
                <a:cubicBezTo>
                  <a:pt x="226776" y="1078004"/>
                  <a:pt x="163629" y="1060610"/>
                  <a:pt x="328706" y="1077117"/>
                </a:cubicBezTo>
                <a:cubicBezTo>
                  <a:pt x="433294" y="1072137"/>
                  <a:pt x="538510" y="1074651"/>
                  <a:pt x="642471" y="1062176"/>
                </a:cubicBezTo>
                <a:cubicBezTo>
                  <a:pt x="705175" y="1054651"/>
                  <a:pt x="731642" y="987789"/>
                  <a:pt x="776942" y="957588"/>
                </a:cubicBezTo>
                <a:lnTo>
                  <a:pt x="821765" y="927705"/>
                </a:lnTo>
                <a:cubicBezTo>
                  <a:pt x="837223" y="881332"/>
                  <a:pt x="838893" y="869277"/>
                  <a:pt x="866589" y="823117"/>
                </a:cubicBezTo>
                <a:cubicBezTo>
                  <a:pt x="885067" y="792321"/>
                  <a:pt x="926353" y="733470"/>
                  <a:pt x="926353" y="733470"/>
                </a:cubicBezTo>
                <a:cubicBezTo>
                  <a:pt x="931333" y="713548"/>
                  <a:pt x="937267" y="693841"/>
                  <a:pt x="941294" y="673705"/>
                </a:cubicBezTo>
                <a:cubicBezTo>
                  <a:pt x="947235" y="643999"/>
                  <a:pt x="947531" y="613075"/>
                  <a:pt x="956236" y="584058"/>
                </a:cubicBezTo>
                <a:cubicBezTo>
                  <a:pt x="962636" y="562724"/>
                  <a:pt x="976157" y="544215"/>
                  <a:pt x="986118" y="524293"/>
                </a:cubicBezTo>
                <a:cubicBezTo>
                  <a:pt x="1012772" y="391023"/>
                  <a:pt x="1016000" y="392778"/>
                  <a:pt x="1016000" y="195588"/>
                </a:cubicBezTo>
                <a:cubicBezTo>
                  <a:pt x="1016000" y="150489"/>
                  <a:pt x="1019721" y="102174"/>
                  <a:pt x="1001059" y="61117"/>
                </a:cubicBezTo>
                <a:cubicBezTo>
                  <a:pt x="991842" y="40840"/>
                  <a:pt x="961974" y="39507"/>
                  <a:pt x="941294" y="31235"/>
                </a:cubicBezTo>
                <a:cubicBezTo>
                  <a:pt x="839025" y="-9673"/>
                  <a:pt x="860510" y="1352"/>
                  <a:pt x="747059" y="1352"/>
                </a:cubicBezTo>
                <a:lnTo>
                  <a:pt x="702236" y="31235"/>
                </a:lnTo>
                <a:close/>
              </a:path>
            </a:pathLst>
          </a:cu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2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142"/>
            <a:ext cx="8229600" cy="1143000"/>
          </a:xfrm>
        </p:spPr>
        <p:txBody>
          <a:bodyPr>
            <a:normAutofit fontScale="90000"/>
          </a:bodyPr>
          <a:lstStyle/>
          <a:p>
            <a:r>
              <a:rPr lang="en-US" dirty="0"/>
              <a:t>Approach 2: Phylogenetic mixed models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11</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9" name="Text Placeholder 2"/>
          <p:cNvSpPr txBox="1">
            <a:spLocks/>
          </p:cNvSpPr>
          <p:nvPr/>
        </p:nvSpPr>
        <p:spPr bwMode="auto">
          <a:xfrm>
            <a:off x="3874470" y="5879648"/>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grpSp>
        <p:nvGrpSpPr>
          <p:cNvPr id="11" name="Group 10"/>
          <p:cNvGrpSpPr/>
          <p:nvPr/>
        </p:nvGrpSpPr>
        <p:grpSpPr>
          <a:xfrm>
            <a:off x="2771262" y="2894081"/>
            <a:ext cx="3817498" cy="2882696"/>
            <a:chOff x="79377" y="1894981"/>
            <a:chExt cx="4102534" cy="2953738"/>
          </a:xfrm>
        </p:grpSpPr>
        <p:pic>
          <p:nvPicPr>
            <p:cNvPr id="12" name="Content Placeholder 3"/>
            <p:cNvPicPr>
              <a:picLocks noChangeAspect="1"/>
            </p:cNvPicPr>
            <p:nvPr/>
          </p:nvPicPr>
          <p:blipFill rotWithShape="1">
            <a:blip r:embed="rId2"/>
            <a:srcRect l="17214" t="12000" r="18842" b="8072"/>
            <a:stretch/>
          </p:blipFill>
          <p:spPr>
            <a:xfrm>
              <a:off x="79377" y="1894981"/>
              <a:ext cx="4102534" cy="2953738"/>
            </a:xfrm>
            <a:prstGeom prst="rect">
              <a:avLst/>
            </a:prstGeom>
          </p:spPr>
        </p:pic>
        <p:sp>
          <p:nvSpPr>
            <p:cNvPr id="13" name="TextBox 12"/>
            <p:cNvSpPr txBox="1"/>
            <p:nvPr/>
          </p:nvSpPr>
          <p:spPr>
            <a:xfrm>
              <a:off x="2943415" y="3272108"/>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2</a:t>
              </a:r>
              <a:r>
                <a:rPr lang="en-US" sz="2000" dirty="0"/>
                <a:t>(t)</a:t>
              </a:r>
            </a:p>
          </p:txBody>
        </p:sp>
        <p:sp>
          <p:nvSpPr>
            <p:cNvPr id="14" name="TextBox 13"/>
            <p:cNvSpPr txBox="1"/>
            <p:nvPr/>
          </p:nvSpPr>
          <p:spPr>
            <a:xfrm>
              <a:off x="2572880" y="4052030"/>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1</a:t>
              </a:r>
              <a:r>
                <a:rPr lang="en-US" sz="2000" dirty="0"/>
                <a:t>(t)</a:t>
              </a:r>
            </a:p>
          </p:txBody>
        </p:sp>
        <p:sp>
          <p:nvSpPr>
            <p:cNvPr id="15" name="TextBox 14"/>
            <p:cNvSpPr txBox="1"/>
            <p:nvPr/>
          </p:nvSpPr>
          <p:spPr>
            <a:xfrm>
              <a:off x="1243131" y="3723328"/>
              <a:ext cx="514414" cy="323165"/>
            </a:xfrm>
            <a:prstGeom prst="rect">
              <a:avLst/>
            </a:prstGeom>
            <a:solidFill>
              <a:schemeClr val="bg1"/>
            </a:solidFill>
          </p:spPr>
          <p:txBody>
            <a:bodyPr wrap="none" lIns="0" tIns="0" rIns="0" bIns="0" rtlCol="0">
              <a:spAutoFit/>
            </a:bodyPr>
            <a:lstStyle/>
            <a:p>
              <a:r>
                <a:rPr lang="en-US" sz="2100" dirty="0"/>
                <a:t>G</a:t>
              </a:r>
              <a:r>
                <a:rPr lang="en-US" sz="2100" baseline="-25000" dirty="0"/>
                <a:t>0</a:t>
              </a:r>
              <a:r>
                <a:rPr lang="en-US" sz="2100" dirty="0"/>
                <a:t>(t)</a:t>
              </a:r>
            </a:p>
          </p:txBody>
        </p:sp>
      </p:grpSp>
      <p:sp>
        <p:nvSpPr>
          <p:cNvPr id="16" name="TextBox 15"/>
          <p:cNvSpPr txBox="1"/>
          <p:nvPr/>
        </p:nvSpPr>
        <p:spPr>
          <a:xfrm>
            <a:off x="445256" y="1583768"/>
            <a:ext cx="8610049" cy="1200328"/>
          </a:xfrm>
          <a:prstGeom prst="rect">
            <a:avLst/>
          </a:prstGeom>
          <a:noFill/>
        </p:spPr>
        <p:txBody>
          <a:bodyPr wrap="none" rtlCol="0">
            <a:spAutoFit/>
          </a:bodyPr>
          <a:lstStyle/>
          <a:p>
            <a:pPr marL="342900" indent="-342900">
              <a:buFont typeface="+mj-lt"/>
              <a:buAutoNum type="arabicPeriod"/>
            </a:pPr>
            <a:r>
              <a:rPr lang="en-US" sz="2400" dirty="0"/>
              <a:t>Assume that G evolves along the transmission tree according to a</a:t>
            </a:r>
            <a:br>
              <a:rPr lang="en-US" sz="2400" dirty="0"/>
            </a:br>
            <a:r>
              <a:rPr lang="en-US" sz="2400" dirty="0"/>
              <a:t>branching stochastic process, e.g. Brownian motion (BM) or </a:t>
            </a:r>
            <a:br>
              <a:rPr lang="en-US" sz="2400" dirty="0"/>
            </a:br>
            <a:r>
              <a:rPr lang="en-US" sz="2400" dirty="0"/>
              <a:t>Ornstein-</a:t>
            </a:r>
            <a:r>
              <a:rPr lang="en-US" sz="2400" dirty="0" err="1"/>
              <a:t>Uhlenbeck</a:t>
            </a:r>
            <a:r>
              <a:rPr lang="en-US" sz="2400" dirty="0"/>
              <a:t> (OU).</a:t>
            </a:r>
          </a:p>
        </p:txBody>
      </p:sp>
    </p:spTree>
    <p:extLst>
      <p:ext uri="{BB962C8B-B14F-4D97-AF65-F5344CB8AC3E}">
        <p14:creationId xmlns:p14="http://schemas.microsoft.com/office/powerpoint/2010/main" val="140668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968"/>
            <a:ext cx="8229600" cy="1143000"/>
          </a:xfrm>
        </p:spPr>
        <p:txBody>
          <a:bodyPr>
            <a:normAutofit fontScale="90000"/>
          </a:bodyPr>
          <a:lstStyle/>
          <a:p>
            <a:r>
              <a:rPr lang="en-US" dirty="0"/>
              <a:t>Approach 2: Phylogenetic mixed models</a:t>
            </a:r>
          </a:p>
        </p:txBody>
      </p:sp>
      <p:sp>
        <p:nvSpPr>
          <p:cNvPr id="9" name="Content Placeholder 8"/>
          <p:cNvSpPr>
            <a:spLocks noGrp="1"/>
          </p:cNvSpPr>
          <p:nvPr>
            <p:ph idx="1"/>
          </p:nvPr>
        </p:nvSpPr>
        <p:spPr>
          <a:xfrm>
            <a:off x="612588" y="4228348"/>
            <a:ext cx="8561832" cy="2704352"/>
          </a:xfrm>
        </p:spPr>
        <p:txBody>
          <a:bodyPr>
            <a:normAutofit/>
          </a:bodyPr>
          <a:lstStyle/>
          <a:p>
            <a:pPr marL="0" indent="0">
              <a:buNone/>
            </a:pPr>
            <a:r>
              <a:rPr lang="en-US" sz="2400" dirty="0"/>
              <a:t>2. Assume that the phenotype Z is formed by adding to G an independent non-heritable component, e:</a:t>
            </a:r>
          </a:p>
          <a:p>
            <a:pPr marL="0" indent="0">
              <a:buNone/>
            </a:pPr>
            <a:endParaRPr lang="en-US" sz="2400" dirty="0"/>
          </a:p>
          <a:p>
            <a:pPr marL="0" indent="0">
              <a:buNone/>
            </a:pPr>
            <a:r>
              <a:rPr lang="en-US" sz="2400" dirty="0"/>
              <a:t>3. Estimate the broad-sense heritability as:</a:t>
            </a:r>
          </a:p>
        </p:txBody>
      </p:sp>
      <p:graphicFrame>
        <p:nvGraphicFramePr>
          <p:cNvPr id="11" name="Object 10"/>
          <p:cNvGraphicFramePr>
            <a:graphicFrameLocks noChangeAspect="1"/>
          </p:cNvGraphicFramePr>
          <p:nvPr>
            <p:extLst>
              <p:ext uri="{D42A27DB-BD31-4B8C-83A1-F6EECF244321}">
                <p14:modId xmlns:p14="http://schemas.microsoft.com/office/powerpoint/2010/main" val="3883306991"/>
              </p:ext>
            </p:extLst>
          </p:nvPr>
        </p:nvGraphicFramePr>
        <p:xfrm>
          <a:off x="3038475" y="4926013"/>
          <a:ext cx="3033713" cy="554037"/>
        </p:xfrm>
        <a:graphic>
          <a:graphicData uri="http://schemas.openxmlformats.org/presentationml/2006/ole">
            <mc:AlternateContent xmlns:mc="http://schemas.openxmlformats.org/markup-compatibility/2006">
              <mc:Choice xmlns:v="urn:schemas-microsoft-com:vml" Requires="v">
                <p:oleObj spid="_x0000_s51435" name="Equation" r:id="rId3" imgW="1460500" imgH="266700" progId="Equation.DSMT4">
                  <p:embed/>
                </p:oleObj>
              </mc:Choice>
              <mc:Fallback>
                <p:oleObj name="Equation" r:id="rId3" imgW="1460500" imgH="266700" progId="Equation.DSMT4">
                  <p:embed/>
                  <p:pic>
                    <p:nvPicPr>
                      <p:cNvPr id="0" name=""/>
                      <p:cNvPicPr/>
                      <p:nvPr/>
                    </p:nvPicPr>
                    <p:blipFill>
                      <a:blip r:embed="rId4"/>
                      <a:stretch>
                        <a:fillRect/>
                      </a:stretch>
                    </p:blipFill>
                    <p:spPr>
                      <a:xfrm>
                        <a:off x="3038475" y="4926013"/>
                        <a:ext cx="3033713" cy="554037"/>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575332735"/>
              </p:ext>
            </p:extLst>
          </p:nvPr>
        </p:nvGraphicFramePr>
        <p:xfrm>
          <a:off x="3211513" y="5950302"/>
          <a:ext cx="2524125" cy="588963"/>
        </p:xfrm>
        <a:graphic>
          <a:graphicData uri="http://schemas.openxmlformats.org/presentationml/2006/ole">
            <mc:AlternateContent xmlns:mc="http://schemas.openxmlformats.org/markup-compatibility/2006">
              <mc:Choice xmlns:v="urn:schemas-microsoft-com:vml" Requires="v">
                <p:oleObj spid="_x0000_s51436" name="Equation" r:id="rId5" imgW="1143000" imgH="266700" progId="Equation.DSMT4">
                  <p:embed/>
                </p:oleObj>
              </mc:Choice>
              <mc:Fallback>
                <p:oleObj name="Equation" r:id="rId5" imgW="1143000" imgH="266700" progId="Equation.DSMT4">
                  <p:embed/>
                  <p:pic>
                    <p:nvPicPr>
                      <p:cNvPr id="0" name=""/>
                      <p:cNvPicPr/>
                      <p:nvPr/>
                    </p:nvPicPr>
                    <p:blipFill>
                      <a:blip r:embed="rId6"/>
                      <a:stretch>
                        <a:fillRect/>
                      </a:stretch>
                    </p:blipFill>
                    <p:spPr>
                      <a:xfrm>
                        <a:off x="3211513" y="5950302"/>
                        <a:ext cx="2524125" cy="588963"/>
                      </a:xfrm>
                      <a:prstGeom prst="rect">
                        <a:avLst/>
                      </a:prstGeom>
                    </p:spPr>
                  </p:pic>
                </p:oleObj>
              </mc:Fallback>
            </mc:AlternateContent>
          </a:graphicData>
        </a:graphic>
      </p:graphicFrame>
      <p:sp>
        <p:nvSpPr>
          <p:cNvPr id="15"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12</a:t>
            </a:fld>
            <a:endParaRPr lang="en-US" dirty="0"/>
          </a:p>
        </p:txBody>
      </p:sp>
      <p:sp>
        <p:nvSpPr>
          <p:cNvPr id="16" name="Date Placeholder 4"/>
          <p:cNvSpPr>
            <a:spLocks noGrp="1"/>
          </p:cNvSpPr>
          <p:nvPr>
            <p:ph type="dt" sz="half" idx="2"/>
          </p:nvPr>
        </p:nvSpPr>
        <p:spPr>
          <a:xfrm>
            <a:off x="460177" y="6503226"/>
            <a:ext cx="3407657" cy="365125"/>
          </a:xfrm>
        </p:spPr>
        <p:txBody>
          <a:bodyPr/>
          <a:lstStyle/>
          <a:p>
            <a:r>
              <a:rPr lang="en-US"/>
              <a:t>Venelin Mitov, cEvo, D-BSSE, ETH Zurich</a:t>
            </a:r>
            <a:endParaRPr lang="en-US" dirty="0"/>
          </a:p>
        </p:txBody>
      </p:sp>
      <p:sp>
        <p:nvSpPr>
          <p:cNvPr id="17" name="Footer Placeholder 5"/>
          <p:cNvSpPr>
            <a:spLocks noGrp="1"/>
          </p:cNvSpPr>
          <p:nvPr>
            <p:ph type="ftr" sz="quarter" idx="3"/>
          </p:nvPr>
        </p:nvSpPr>
        <p:spPr>
          <a:xfrm>
            <a:off x="3867834" y="6503226"/>
            <a:ext cx="3542846" cy="365125"/>
          </a:xfrm>
        </p:spPr>
        <p:txBody>
          <a:bodyPr/>
          <a:lstStyle/>
          <a:p>
            <a:endParaRPr lang="en-US" dirty="0"/>
          </a:p>
        </p:txBody>
      </p:sp>
      <p:sp>
        <p:nvSpPr>
          <p:cNvPr id="19" name="Text Placeholder 2"/>
          <p:cNvSpPr txBox="1">
            <a:spLocks/>
          </p:cNvSpPr>
          <p:nvPr/>
        </p:nvSpPr>
        <p:spPr bwMode="auto">
          <a:xfrm>
            <a:off x="3165850" y="4009560"/>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grpSp>
        <p:nvGrpSpPr>
          <p:cNvPr id="21" name="Group 20"/>
          <p:cNvGrpSpPr/>
          <p:nvPr/>
        </p:nvGrpSpPr>
        <p:grpSpPr>
          <a:xfrm>
            <a:off x="2907501" y="1549195"/>
            <a:ext cx="3458913" cy="2357493"/>
            <a:chOff x="79377" y="1894981"/>
            <a:chExt cx="4102534" cy="2953738"/>
          </a:xfrm>
        </p:grpSpPr>
        <p:pic>
          <p:nvPicPr>
            <p:cNvPr id="22" name="Content Placeholder 3"/>
            <p:cNvPicPr>
              <a:picLocks noChangeAspect="1"/>
            </p:cNvPicPr>
            <p:nvPr/>
          </p:nvPicPr>
          <p:blipFill rotWithShape="1">
            <a:blip r:embed="rId7"/>
            <a:srcRect l="17214" t="12000" r="18842" b="8072"/>
            <a:stretch/>
          </p:blipFill>
          <p:spPr>
            <a:xfrm>
              <a:off x="79377" y="1894981"/>
              <a:ext cx="4102534" cy="2953738"/>
            </a:xfrm>
            <a:prstGeom prst="rect">
              <a:avLst/>
            </a:prstGeom>
          </p:spPr>
        </p:pic>
        <p:sp>
          <p:nvSpPr>
            <p:cNvPr id="23" name="TextBox 22"/>
            <p:cNvSpPr txBox="1"/>
            <p:nvPr/>
          </p:nvSpPr>
          <p:spPr>
            <a:xfrm>
              <a:off x="2943415" y="3272108"/>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2</a:t>
              </a:r>
              <a:r>
                <a:rPr lang="en-US" sz="2000" dirty="0"/>
                <a:t>(t)</a:t>
              </a:r>
            </a:p>
          </p:txBody>
        </p:sp>
        <p:sp>
          <p:nvSpPr>
            <p:cNvPr id="24" name="TextBox 23"/>
            <p:cNvSpPr txBox="1"/>
            <p:nvPr/>
          </p:nvSpPr>
          <p:spPr>
            <a:xfrm>
              <a:off x="2572880" y="4052030"/>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1</a:t>
              </a:r>
              <a:r>
                <a:rPr lang="en-US" sz="2000" dirty="0"/>
                <a:t>(t)</a:t>
              </a:r>
            </a:p>
          </p:txBody>
        </p:sp>
        <p:sp>
          <p:nvSpPr>
            <p:cNvPr id="25" name="TextBox 24"/>
            <p:cNvSpPr txBox="1"/>
            <p:nvPr/>
          </p:nvSpPr>
          <p:spPr>
            <a:xfrm>
              <a:off x="1243131" y="3723328"/>
              <a:ext cx="514414" cy="323165"/>
            </a:xfrm>
            <a:prstGeom prst="rect">
              <a:avLst/>
            </a:prstGeom>
            <a:solidFill>
              <a:schemeClr val="bg1"/>
            </a:solidFill>
          </p:spPr>
          <p:txBody>
            <a:bodyPr wrap="none" lIns="0" tIns="0" rIns="0" bIns="0" rtlCol="0">
              <a:spAutoFit/>
            </a:bodyPr>
            <a:lstStyle/>
            <a:p>
              <a:r>
                <a:rPr lang="en-US" sz="2100" dirty="0"/>
                <a:t>G</a:t>
              </a:r>
              <a:r>
                <a:rPr lang="en-US" sz="2100" baseline="-25000" dirty="0"/>
                <a:t>0</a:t>
              </a:r>
              <a:r>
                <a:rPr lang="en-US" sz="2100" dirty="0"/>
                <a:t>(t)</a:t>
              </a:r>
            </a:p>
          </p:txBody>
        </p:sp>
      </p:grpSp>
    </p:spTree>
    <p:extLst>
      <p:ext uri="{BB962C8B-B14F-4D97-AF65-F5344CB8AC3E}">
        <p14:creationId xmlns:p14="http://schemas.microsoft.com/office/powerpoint/2010/main" val="186458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968"/>
            <a:ext cx="8229600" cy="1143000"/>
          </a:xfrm>
        </p:spPr>
        <p:txBody>
          <a:bodyPr>
            <a:normAutofit fontScale="90000"/>
          </a:bodyPr>
          <a:lstStyle/>
          <a:p>
            <a:r>
              <a:rPr lang="en-US" dirty="0"/>
              <a:t>Approach 2: Phylogenetic mixed models</a:t>
            </a:r>
          </a:p>
        </p:txBody>
      </p:sp>
      <p:sp>
        <p:nvSpPr>
          <p:cNvPr id="9" name="Content Placeholder 8"/>
          <p:cNvSpPr>
            <a:spLocks noGrp="1"/>
          </p:cNvSpPr>
          <p:nvPr>
            <p:ph idx="1"/>
          </p:nvPr>
        </p:nvSpPr>
        <p:spPr>
          <a:xfrm>
            <a:off x="612588" y="4228348"/>
            <a:ext cx="8561832" cy="537887"/>
          </a:xfrm>
        </p:spPr>
        <p:txBody>
          <a:bodyPr>
            <a:normAutofit/>
          </a:bodyPr>
          <a:lstStyle/>
          <a:p>
            <a:pPr marL="0" indent="0">
              <a:buNone/>
            </a:pPr>
            <a:r>
              <a:rPr lang="en-US" sz="2400" dirty="0"/>
              <a:t>4. Correlation decay under BM</a:t>
            </a:r>
          </a:p>
        </p:txBody>
      </p:sp>
      <p:sp>
        <p:nvSpPr>
          <p:cNvPr id="15"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13</a:t>
            </a:fld>
            <a:endParaRPr lang="en-US" dirty="0"/>
          </a:p>
        </p:txBody>
      </p:sp>
      <p:sp>
        <p:nvSpPr>
          <p:cNvPr id="16" name="Date Placeholder 4"/>
          <p:cNvSpPr>
            <a:spLocks noGrp="1"/>
          </p:cNvSpPr>
          <p:nvPr>
            <p:ph type="dt" sz="half" idx="2"/>
          </p:nvPr>
        </p:nvSpPr>
        <p:spPr>
          <a:xfrm>
            <a:off x="460177" y="6503226"/>
            <a:ext cx="3407657" cy="365125"/>
          </a:xfrm>
        </p:spPr>
        <p:txBody>
          <a:bodyPr/>
          <a:lstStyle/>
          <a:p>
            <a:r>
              <a:rPr lang="en-US"/>
              <a:t>Venelin Mitov, cEvo, D-BSSE, ETH Zurich</a:t>
            </a:r>
            <a:endParaRPr lang="en-US" dirty="0"/>
          </a:p>
        </p:txBody>
      </p:sp>
      <p:sp>
        <p:nvSpPr>
          <p:cNvPr id="17" name="Footer Placeholder 5"/>
          <p:cNvSpPr>
            <a:spLocks noGrp="1"/>
          </p:cNvSpPr>
          <p:nvPr>
            <p:ph type="ftr" sz="quarter" idx="3"/>
          </p:nvPr>
        </p:nvSpPr>
        <p:spPr>
          <a:xfrm>
            <a:off x="3867834" y="6503226"/>
            <a:ext cx="3542846" cy="365125"/>
          </a:xfrm>
        </p:spPr>
        <p:txBody>
          <a:bodyPr/>
          <a:lstStyle/>
          <a:p>
            <a:endParaRPr lang="en-US" dirty="0"/>
          </a:p>
        </p:txBody>
      </p:sp>
      <p:pic>
        <p:nvPicPr>
          <p:cNvPr id="18" name="Picture 17"/>
          <p:cNvPicPr>
            <a:picLocks noChangeAspect="1"/>
          </p:cNvPicPr>
          <p:nvPr/>
        </p:nvPicPr>
        <p:blipFill rotWithShape="1">
          <a:blip r:embed="rId2"/>
          <a:srcRect b="28815"/>
          <a:stretch/>
        </p:blipFill>
        <p:spPr>
          <a:xfrm>
            <a:off x="5343753" y="1374922"/>
            <a:ext cx="2763489" cy="2398059"/>
          </a:xfrm>
          <a:prstGeom prst="rect">
            <a:avLst/>
          </a:prstGeom>
        </p:spPr>
      </p:pic>
      <p:sp>
        <p:nvSpPr>
          <p:cNvPr id="19" name="Text Placeholder 2"/>
          <p:cNvSpPr txBox="1">
            <a:spLocks/>
          </p:cNvSpPr>
          <p:nvPr/>
        </p:nvSpPr>
        <p:spPr bwMode="auto">
          <a:xfrm>
            <a:off x="545322" y="3801133"/>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sp>
        <p:nvSpPr>
          <p:cNvPr id="20" name="Text Placeholder 2"/>
          <p:cNvSpPr txBox="1">
            <a:spLocks/>
          </p:cNvSpPr>
          <p:nvPr/>
        </p:nvSpPr>
        <p:spPr bwMode="auto">
          <a:xfrm>
            <a:off x="5124085" y="3847556"/>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grpSp>
        <p:nvGrpSpPr>
          <p:cNvPr id="21" name="Group 20"/>
          <p:cNvGrpSpPr/>
          <p:nvPr/>
        </p:nvGrpSpPr>
        <p:grpSpPr>
          <a:xfrm>
            <a:off x="827583" y="1340768"/>
            <a:ext cx="3458913" cy="2357493"/>
            <a:chOff x="79377" y="1894981"/>
            <a:chExt cx="4102534" cy="2953738"/>
          </a:xfrm>
        </p:grpSpPr>
        <p:pic>
          <p:nvPicPr>
            <p:cNvPr id="22" name="Content Placeholder 3"/>
            <p:cNvPicPr>
              <a:picLocks noChangeAspect="1"/>
            </p:cNvPicPr>
            <p:nvPr/>
          </p:nvPicPr>
          <p:blipFill rotWithShape="1">
            <a:blip r:embed="rId3"/>
            <a:srcRect l="17214" t="12000" r="18842" b="8072"/>
            <a:stretch/>
          </p:blipFill>
          <p:spPr>
            <a:xfrm>
              <a:off x="79377" y="1894981"/>
              <a:ext cx="4102534" cy="2953738"/>
            </a:xfrm>
            <a:prstGeom prst="rect">
              <a:avLst/>
            </a:prstGeom>
          </p:spPr>
        </p:pic>
        <p:sp>
          <p:nvSpPr>
            <p:cNvPr id="23" name="TextBox 22"/>
            <p:cNvSpPr txBox="1"/>
            <p:nvPr/>
          </p:nvSpPr>
          <p:spPr>
            <a:xfrm>
              <a:off x="2943415" y="3272108"/>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2</a:t>
              </a:r>
              <a:r>
                <a:rPr lang="en-US" sz="2000" dirty="0"/>
                <a:t>(t)</a:t>
              </a:r>
            </a:p>
          </p:txBody>
        </p:sp>
        <p:sp>
          <p:nvSpPr>
            <p:cNvPr id="24" name="TextBox 23"/>
            <p:cNvSpPr txBox="1"/>
            <p:nvPr/>
          </p:nvSpPr>
          <p:spPr>
            <a:xfrm>
              <a:off x="2572880" y="4052030"/>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1</a:t>
              </a:r>
              <a:r>
                <a:rPr lang="en-US" sz="2000" dirty="0"/>
                <a:t>(t)</a:t>
              </a:r>
            </a:p>
          </p:txBody>
        </p:sp>
        <p:sp>
          <p:nvSpPr>
            <p:cNvPr id="25" name="TextBox 24"/>
            <p:cNvSpPr txBox="1"/>
            <p:nvPr/>
          </p:nvSpPr>
          <p:spPr>
            <a:xfrm>
              <a:off x="1243131" y="3723328"/>
              <a:ext cx="514414" cy="323165"/>
            </a:xfrm>
            <a:prstGeom prst="rect">
              <a:avLst/>
            </a:prstGeom>
            <a:solidFill>
              <a:schemeClr val="bg1"/>
            </a:solidFill>
          </p:spPr>
          <p:txBody>
            <a:bodyPr wrap="none" lIns="0" tIns="0" rIns="0" bIns="0" rtlCol="0">
              <a:spAutoFit/>
            </a:bodyPr>
            <a:lstStyle/>
            <a:p>
              <a:r>
                <a:rPr lang="en-US" sz="2100" dirty="0"/>
                <a:t>G</a:t>
              </a:r>
              <a:r>
                <a:rPr lang="en-US" sz="2100" baseline="-25000" dirty="0"/>
                <a:t>0</a:t>
              </a:r>
              <a:r>
                <a:rPr lang="en-US" sz="2100" dirty="0"/>
                <a:t>(t)</a:t>
              </a:r>
            </a:p>
          </p:txBody>
        </p:sp>
      </p:grpSp>
      <p:pic>
        <p:nvPicPr>
          <p:cNvPr id="4" name="Picture 3"/>
          <p:cNvPicPr>
            <a:picLocks noChangeAspect="1"/>
          </p:cNvPicPr>
          <p:nvPr/>
        </p:nvPicPr>
        <p:blipFill>
          <a:blip r:embed="rId4"/>
          <a:stretch>
            <a:fillRect/>
          </a:stretch>
        </p:blipFill>
        <p:spPr>
          <a:xfrm>
            <a:off x="3242300" y="4872038"/>
            <a:ext cx="2705100" cy="1219200"/>
          </a:xfrm>
          <a:prstGeom prst="rect">
            <a:avLst/>
          </a:prstGeom>
        </p:spPr>
      </p:pic>
    </p:spTree>
    <p:extLst>
      <p:ext uri="{BB962C8B-B14F-4D97-AF65-F5344CB8AC3E}">
        <p14:creationId xmlns:p14="http://schemas.microsoft.com/office/powerpoint/2010/main" val="12331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968"/>
            <a:ext cx="8229600" cy="1143000"/>
          </a:xfrm>
        </p:spPr>
        <p:txBody>
          <a:bodyPr>
            <a:normAutofit fontScale="90000"/>
          </a:bodyPr>
          <a:lstStyle/>
          <a:p>
            <a:r>
              <a:rPr lang="en-US" dirty="0"/>
              <a:t>Approach 2: Phylogenetic mixed models</a:t>
            </a:r>
          </a:p>
        </p:txBody>
      </p:sp>
      <p:sp>
        <p:nvSpPr>
          <p:cNvPr id="9" name="Content Placeholder 8"/>
          <p:cNvSpPr>
            <a:spLocks noGrp="1"/>
          </p:cNvSpPr>
          <p:nvPr>
            <p:ph idx="1"/>
          </p:nvPr>
        </p:nvSpPr>
        <p:spPr>
          <a:xfrm>
            <a:off x="612588" y="4228348"/>
            <a:ext cx="8561832" cy="537887"/>
          </a:xfrm>
        </p:spPr>
        <p:txBody>
          <a:bodyPr>
            <a:normAutofit/>
          </a:bodyPr>
          <a:lstStyle/>
          <a:p>
            <a:pPr marL="0" indent="0">
              <a:buNone/>
            </a:pPr>
            <a:r>
              <a:rPr lang="en-US" sz="2400" dirty="0"/>
              <a:t>5. Correlation decay under OU</a:t>
            </a:r>
          </a:p>
        </p:txBody>
      </p:sp>
      <p:sp>
        <p:nvSpPr>
          <p:cNvPr id="15"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14</a:t>
            </a:fld>
            <a:endParaRPr lang="en-US" dirty="0"/>
          </a:p>
        </p:txBody>
      </p:sp>
      <p:sp>
        <p:nvSpPr>
          <p:cNvPr id="16" name="Date Placeholder 4"/>
          <p:cNvSpPr>
            <a:spLocks noGrp="1"/>
          </p:cNvSpPr>
          <p:nvPr>
            <p:ph type="dt" sz="half" idx="2"/>
          </p:nvPr>
        </p:nvSpPr>
        <p:spPr>
          <a:xfrm>
            <a:off x="460177" y="6503226"/>
            <a:ext cx="3407657" cy="365125"/>
          </a:xfrm>
        </p:spPr>
        <p:txBody>
          <a:bodyPr/>
          <a:lstStyle/>
          <a:p>
            <a:r>
              <a:rPr lang="en-US"/>
              <a:t>Venelin Mitov, cEvo, D-BSSE, ETH Zurich</a:t>
            </a:r>
            <a:endParaRPr lang="en-US" dirty="0"/>
          </a:p>
        </p:txBody>
      </p:sp>
      <p:sp>
        <p:nvSpPr>
          <p:cNvPr id="17" name="Footer Placeholder 5"/>
          <p:cNvSpPr>
            <a:spLocks noGrp="1"/>
          </p:cNvSpPr>
          <p:nvPr>
            <p:ph type="ftr" sz="quarter" idx="3"/>
          </p:nvPr>
        </p:nvSpPr>
        <p:spPr>
          <a:xfrm>
            <a:off x="3867834" y="6503226"/>
            <a:ext cx="3542846" cy="365125"/>
          </a:xfrm>
        </p:spPr>
        <p:txBody>
          <a:bodyPr/>
          <a:lstStyle/>
          <a:p>
            <a:endParaRPr lang="en-US" dirty="0"/>
          </a:p>
        </p:txBody>
      </p:sp>
      <p:pic>
        <p:nvPicPr>
          <p:cNvPr id="18" name="Picture 17"/>
          <p:cNvPicPr>
            <a:picLocks noChangeAspect="1"/>
          </p:cNvPicPr>
          <p:nvPr/>
        </p:nvPicPr>
        <p:blipFill rotWithShape="1">
          <a:blip r:embed="rId2"/>
          <a:srcRect b="28815"/>
          <a:stretch/>
        </p:blipFill>
        <p:spPr>
          <a:xfrm>
            <a:off x="5343753" y="1374922"/>
            <a:ext cx="2763489" cy="2398059"/>
          </a:xfrm>
          <a:prstGeom prst="rect">
            <a:avLst/>
          </a:prstGeom>
        </p:spPr>
      </p:pic>
      <p:sp>
        <p:nvSpPr>
          <p:cNvPr id="19" name="Text Placeholder 2"/>
          <p:cNvSpPr txBox="1">
            <a:spLocks/>
          </p:cNvSpPr>
          <p:nvPr/>
        </p:nvSpPr>
        <p:spPr bwMode="auto">
          <a:xfrm>
            <a:off x="545322" y="3801133"/>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sp>
        <p:nvSpPr>
          <p:cNvPr id="20" name="Text Placeholder 2"/>
          <p:cNvSpPr txBox="1">
            <a:spLocks/>
          </p:cNvSpPr>
          <p:nvPr/>
        </p:nvSpPr>
        <p:spPr bwMode="auto">
          <a:xfrm>
            <a:off x="5124085" y="3847556"/>
            <a:ext cx="3322512" cy="2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r>
              <a:rPr lang="en-US" sz="1200" dirty="0"/>
              <a:t>Hansen, T. and Martins, E. (1996) Evolution</a:t>
            </a:r>
          </a:p>
        </p:txBody>
      </p:sp>
      <p:grpSp>
        <p:nvGrpSpPr>
          <p:cNvPr id="21" name="Group 20"/>
          <p:cNvGrpSpPr/>
          <p:nvPr/>
        </p:nvGrpSpPr>
        <p:grpSpPr>
          <a:xfrm>
            <a:off x="827583" y="1340768"/>
            <a:ext cx="3458913" cy="2357493"/>
            <a:chOff x="79377" y="1894981"/>
            <a:chExt cx="4102534" cy="2953738"/>
          </a:xfrm>
        </p:grpSpPr>
        <p:pic>
          <p:nvPicPr>
            <p:cNvPr id="22" name="Content Placeholder 3"/>
            <p:cNvPicPr>
              <a:picLocks noChangeAspect="1"/>
            </p:cNvPicPr>
            <p:nvPr/>
          </p:nvPicPr>
          <p:blipFill rotWithShape="1">
            <a:blip r:embed="rId3"/>
            <a:srcRect l="17214" t="12000" r="18842" b="8072"/>
            <a:stretch/>
          </p:blipFill>
          <p:spPr>
            <a:xfrm>
              <a:off x="79377" y="1894981"/>
              <a:ext cx="4102534" cy="2953738"/>
            </a:xfrm>
            <a:prstGeom prst="rect">
              <a:avLst/>
            </a:prstGeom>
          </p:spPr>
        </p:pic>
        <p:sp>
          <p:nvSpPr>
            <p:cNvPr id="23" name="TextBox 22"/>
            <p:cNvSpPr txBox="1"/>
            <p:nvPr/>
          </p:nvSpPr>
          <p:spPr>
            <a:xfrm>
              <a:off x="2943415" y="3272108"/>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2</a:t>
              </a:r>
              <a:r>
                <a:rPr lang="en-US" sz="2000" dirty="0"/>
                <a:t>(t)</a:t>
              </a:r>
            </a:p>
          </p:txBody>
        </p:sp>
        <p:sp>
          <p:nvSpPr>
            <p:cNvPr id="24" name="TextBox 23"/>
            <p:cNvSpPr txBox="1"/>
            <p:nvPr/>
          </p:nvSpPr>
          <p:spPr>
            <a:xfrm>
              <a:off x="2572880" y="4052030"/>
              <a:ext cx="489918" cy="307777"/>
            </a:xfrm>
            <a:prstGeom prst="rect">
              <a:avLst/>
            </a:prstGeom>
            <a:solidFill>
              <a:schemeClr val="bg1"/>
            </a:solidFill>
          </p:spPr>
          <p:txBody>
            <a:bodyPr wrap="none" lIns="0" tIns="0" rIns="0" bIns="0" rtlCol="0">
              <a:spAutoFit/>
            </a:bodyPr>
            <a:lstStyle/>
            <a:p>
              <a:r>
                <a:rPr lang="en-US" sz="2000" dirty="0"/>
                <a:t>G</a:t>
              </a:r>
              <a:r>
                <a:rPr lang="en-US" sz="2000" baseline="-25000" dirty="0"/>
                <a:t>1</a:t>
              </a:r>
              <a:r>
                <a:rPr lang="en-US" sz="2000" dirty="0"/>
                <a:t>(t)</a:t>
              </a:r>
            </a:p>
          </p:txBody>
        </p:sp>
        <p:sp>
          <p:nvSpPr>
            <p:cNvPr id="25" name="TextBox 24"/>
            <p:cNvSpPr txBox="1"/>
            <p:nvPr/>
          </p:nvSpPr>
          <p:spPr>
            <a:xfrm>
              <a:off x="1243131" y="3723328"/>
              <a:ext cx="514414" cy="323165"/>
            </a:xfrm>
            <a:prstGeom prst="rect">
              <a:avLst/>
            </a:prstGeom>
            <a:solidFill>
              <a:schemeClr val="bg1"/>
            </a:solidFill>
          </p:spPr>
          <p:txBody>
            <a:bodyPr wrap="none" lIns="0" tIns="0" rIns="0" bIns="0" rtlCol="0">
              <a:spAutoFit/>
            </a:bodyPr>
            <a:lstStyle/>
            <a:p>
              <a:r>
                <a:rPr lang="en-US" sz="2100" dirty="0"/>
                <a:t>G</a:t>
              </a:r>
              <a:r>
                <a:rPr lang="en-US" sz="2100" baseline="-25000" dirty="0"/>
                <a:t>0</a:t>
              </a:r>
              <a:r>
                <a:rPr lang="en-US" sz="2100" dirty="0"/>
                <a:t>(t)</a:t>
              </a:r>
            </a:p>
          </p:txBody>
        </p:sp>
      </p:grpSp>
      <p:pic>
        <p:nvPicPr>
          <p:cNvPr id="26" name="Picture 25"/>
          <p:cNvPicPr>
            <a:picLocks noChangeAspect="1"/>
          </p:cNvPicPr>
          <p:nvPr/>
        </p:nvPicPr>
        <p:blipFill>
          <a:blip r:embed="rId4"/>
          <a:stretch>
            <a:fillRect/>
          </a:stretch>
        </p:blipFill>
        <p:spPr>
          <a:xfrm>
            <a:off x="2799230" y="4766235"/>
            <a:ext cx="3771900" cy="1663700"/>
          </a:xfrm>
          <a:prstGeom prst="rect">
            <a:avLst/>
          </a:prstGeom>
        </p:spPr>
      </p:pic>
    </p:spTree>
    <p:extLst>
      <p:ext uri="{BB962C8B-B14F-4D97-AF65-F5344CB8AC3E}">
        <p14:creationId xmlns:p14="http://schemas.microsoft.com/office/powerpoint/2010/main" val="318696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rgbClr val="000000"/>
                </a:solidFill>
              </a:rPr>
              <a:t>Methods</a:t>
            </a:r>
          </a:p>
          <a:p>
            <a:pPr marL="514350" indent="-514350">
              <a:buFont typeface="+mj-lt"/>
              <a:buAutoNum type="arabicPeriod"/>
            </a:pPr>
            <a:r>
              <a:rPr lang="en-US" dirty="0">
                <a:solidFill>
                  <a:srgbClr val="000000"/>
                </a:solidFill>
              </a:rPr>
              <a:t>Results from UKDRDB subtype B data</a:t>
            </a:r>
          </a:p>
          <a:p>
            <a:pPr marL="514350" indent="-514350">
              <a:buFont typeface="+mj-lt"/>
              <a:buAutoNum type="arabicPeriod"/>
            </a:pPr>
            <a:r>
              <a:rPr lang="en-US" dirty="0">
                <a:solidFill>
                  <a:srgbClr val="7F7F7F"/>
                </a:solidFill>
              </a:rPr>
              <a:t>New Results</a:t>
            </a:r>
          </a:p>
          <a:p>
            <a:pPr marL="514350" indent="-514350">
              <a:buFont typeface="+mj-lt"/>
              <a:buAutoNum type="arabicPeriod"/>
            </a:pPr>
            <a:r>
              <a:rPr lang="en-US" dirty="0">
                <a:solidFill>
                  <a:srgbClr val="7F7F7F"/>
                </a:solidFill>
              </a:rPr>
              <a:t>A toy model of an epidemic</a:t>
            </a:r>
          </a:p>
          <a:p>
            <a:pPr marL="514350" indent="-514350">
              <a:buFont typeface="+mj-lt"/>
              <a:buAutoNum type="arabicPeriod"/>
            </a:pPr>
            <a:r>
              <a:rPr lang="en-US" dirty="0">
                <a:solidFill>
                  <a:srgbClr val="7F7F7F"/>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15</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2176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from the UK DRDB Cohort study (</a:t>
            </a:r>
            <a:r>
              <a:rPr lang="en-US" dirty="0" err="1"/>
              <a:t>Hodcroft</a:t>
            </a:r>
            <a:r>
              <a:rPr lang="en-US" dirty="0"/>
              <a:t> et al. 2014)</a:t>
            </a:r>
          </a:p>
        </p:txBody>
      </p:sp>
      <p:sp>
        <p:nvSpPr>
          <p:cNvPr id="3" name="Content Placeholder 2"/>
          <p:cNvSpPr>
            <a:spLocks noGrp="1"/>
          </p:cNvSpPr>
          <p:nvPr>
            <p:ph idx="1"/>
          </p:nvPr>
        </p:nvSpPr>
        <p:spPr/>
        <p:txBody>
          <a:bodyPr/>
          <a:lstStyle/>
          <a:p>
            <a:endParaRPr lang="en-US" dirty="0"/>
          </a:p>
          <a:p>
            <a:r>
              <a:rPr lang="en-US" dirty="0"/>
              <a:t>A </a:t>
            </a:r>
            <a:r>
              <a:rPr lang="en-US" dirty="0" err="1"/>
              <a:t>RAxML</a:t>
            </a:r>
            <a:r>
              <a:rPr lang="en-US" dirty="0"/>
              <a:t>-inferred transmission tree including 8,486 subtype B treatment-naïve </a:t>
            </a:r>
            <a:r>
              <a:rPr lang="en-US" i="1" dirty="0"/>
              <a:t>pol</a:t>
            </a:r>
            <a:r>
              <a:rPr lang="en-US" dirty="0"/>
              <a:t> sequences, </a:t>
            </a:r>
          </a:p>
          <a:p>
            <a:r>
              <a:rPr lang="en-US" dirty="0"/>
              <a:t>Liberal spVL definition;</a:t>
            </a:r>
          </a:p>
        </p:txBody>
      </p:sp>
      <p:sp>
        <p:nvSpPr>
          <p:cNvPr id="4" name="Slide Number Placeholder 3"/>
          <p:cNvSpPr>
            <a:spLocks noGrp="1"/>
          </p:cNvSpPr>
          <p:nvPr>
            <p:ph type="sldNum" sz="quarter" idx="12"/>
          </p:nvPr>
        </p:nvSpPr>
        <p:spPr/>
        <p:txBody>
          <a:bodyPr/>
          <a:lstStyle/>
          <a:p>
            <a:fld id="{173906CC-AF2C-714C-B80A-5E36F3A316DA}" type="slidenum">
              <a:rPr lang="en-US" smtClean="0"/>
              <a:pPr/>
              <a:t>16</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80960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correlation in PPs tends to decrease with phylogenetic distance.</a:t>
            </a:r>
          </a:p>
        </p:txBody>
      </p:sp>
      <p:sp>
        <p:nvSpPr>
          <p:cNvPr id="4" name="Slide Number Placeholder 3"/>
          <p:cNvSpPr>
            <a:spLocks noGrp="1"/>
          </p:cNvSpPr>
          <p:nvPr>
            <p:ph type="sldNum" sz="quarter" idx="12"/>
          </p:nvPr>
        </p:nvSpPr>
        <p:spPr/>
        <p:txBody>
          <a:bodyPr/>
          <a:lstStyle/>
          <a:p>
            <a:fld id="{173906CC-AF2C-714C-B80A-5E36F3A316DA}" type="slidenum">
              <a:rPr lang="en-US" smtClean="0"/>
              <a:pPr/>
              <a:t>17</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8" name="Picture 7"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389" y="1520635"/>
            <a:ext cx="7034317" cy="303242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940389" y="5036543"/>
            <a:ext cx="6224781" cy="369332"/>
          </a:xfrm>
          <a:prstGeom prst="rect">
            <a:avLst/>
          </a:prstGeom>
          <a:noFill/>
        </p:spPr>
        <p:txBody>
          <a:bodyPr wrap="none" rtlCol="0">
            <a:spAutoFit/>
          </a:bodyPr>
          <a:lstStyle/>
          <a:p>
            <a:pPr marL="285750" indent="-285750">
              <a:buFont typeface="Arial"/>
              <a:buChar char="•"/>
            </a:pPr>
            <a:r>
              <a:rPr lang="en-US" dirty="0"/>
              <a:t>Under BM the correlation decay approximates a linear decay:</a:t>
            </a:r>
          </a:p>
        </p:txBody>
      </p:sp>
      <p:pic>
        <p:nvPicPr>
          <p:cNvPr id="3" name="Picture 2"/>
          <p:cNvPicPr>
            <a:picLocks noChangeAspect="1"/>
          </p:cNvPicPr>
          <p:nvPr/>
        </p:nvPicPr>
        <p:blipFill>
          <a:blip r:embed="rId3"/>
          <a:stretch>
            <a:fillRect/>
          </a:stretch>
        </p:blipFill>
        <p:spPr>
          <a:xfrm>
            <a:off x="3578411" y="5558863"/>
            <a:ext cx="2286000" cy="419100"/>
          </a:xfrm>
          <a:prstGeom prst="rect">
            <a:avLst/>
          </a:prstGeom>
        </p:spPr>
      </p:pic>
      <p:sp>
        <p:nvSpPr>
          <p:cNvPr id="7" name="TextBox 6"/>
          <p:cNvSpPr txBox="1"/>
          <p:nvPr/>
        </p:nvSpPr>
        <p:spPr>
          <a:xfrm>
            <a:off x="5753295" y="4524259"/>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22881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correlation in PPs tends to decrease with phylogenetic distance.</a:t>
            </a:r>
          </a:p>
        </p:txBody>
      </p:sp>
      <p:sp>
        <p:nvSpPr>
          <p:cNvPr id="4" name="Slide Number Placeholder 3"/>
          <p:cNvSpPr>
            <a:spLocks noGrp="1"/>
          </p:cNvSpPr>
          <p:nvPr>
            <p:ph type="sldNum" sz="quarter" idx="12"/>
          </p:nvPr>
        </p:nvSpPr>
        <p:spPr/>
        <p:txBody>
          <a:bodyPr/>
          <a:lstStyle/>
          <a:p>
            <a:fld id="{173906CC-AF2C-714C-B80A-5E36F3A316DA}" type="slidenum">
              <a:rPr lang="en-US" smtClean="0"/>
              <a:pPr/>
              <a:t>18</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8" name="Picture 7"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389" y="1520635"/>
            <a:ext cx="7034317" cy="303242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940389" y="4851877"/>
            <a:ext cx="6891630" cy="369332"/>
          </a:xfrm>
          <a:prstGeom prst="rect">
            <a:avLst/>
          </a:prstGeom>
          <a:noFill/>
        </p:spPr>
        <p:txBody>
          <a:bodyPr wrap="none" rtlCol="0">
            <a:spAutoFit/>
          </a:bodyPr>
          <a:lstStyle/>
          <a:p>
            <a:pPr marL="285750" indent="-285750">
              <a:buFont typeface="Arial"/>
              <a:buChar char="•"/>
            </a:pPr>
            <a:r>
              <a:rPr lang="en-US" dirty="0"/>
              <a:t>Under OU the correlation decay approximates an exponential decay:</a:t>
            </a:r>
          </a:p>
        </p:txBody>
      </p:sp>
      <p:pic>
        <p:nvPicPr>
          <p:cNvPr id="10" name="Picture 9"/>
          <p:cNvPicPr>
            <a:picLocks noChangeAspect="1"/>
          </p:cNvPicPr>
          <p:nvPr/>
        </p:nvPicPr>
        <p:blipFill>
          <a:blip r:embed="rId3"/>
          <a:stretch>
            <a:fillRect/>
          </a:stretch>
        </p:blipFill>
        <p:spPr>
          <a:xfrm>
            <a:off x="1630382" y="5370619"/>
            <a:ext cx="5780298" cy="1163038"/>
          </a:xfrm>
          <a:prstGeom prst="rect">
            <a:avLst/>
          </a:prstGeom>
        </p:spPr>
      </p:pic>
      <p:sp>
        <p:nvSpPr>
          <p:cNvPr id="11" name="TextBox 10"/>
          <p:cNvSpPr txBox="1"/>
          <p:nvPr/>
        </p:nvSpPr>
        <p:spPr>
          <a:xfrm>
            <a:off x="5753295" y="4524259"/>
            <a:ext cx="2446503" cy="338554"/>
          </a:xfrm>
          <a:prstGeom prst="rect">
            <a:avLst/>
          </a:prstGeom>
          <a:noFill/>
        </p:spPr>
        <p:txBody>
          <a:bodyPr wrap="none" rtlCol="0">
            <a:spAutoFit/>
          </a:bodyPr>
          <a:lstStyle/>
          <a:p>
            <a:r>
              <a:rPr lang="en-US" sz="1600" dirty="0">
                <a:solidFill>
                  <a:schemeClr val="bg1">
                    <a:lumMod val="50000"/>
                  </a:schemeClr>
                </a:solidFill>
              </a:rPr>
              <a:t>Mitov &amp; </a:t>
            </a:r>
            <a:r>
              <a:rPr lang="en-US" sz="1600" dirty="0" err="1">
                <a:solidFill>
                  <a:schemeClr val="bg1">
                    <a:lumMod val="50000"/>
                  </a:schemeClr>
                </a:solidFill>
              </a:rPr>
              <a:t>Stadler</a:t>
            </a:r>
            <a:r>
              <a:rPr lang="en-US" sz="1600" dirty="0">
                <a:solidFill>
                  <a:schemeClr val="bg1">
                    <a:lumMod val="50000"/>
                  </a:schemeClr>
                </a:solidFill>
              </a:rPr>
              <a:t> 2018, MBE</a:t>
            </a:r>
          </a:p>
        </p:txBody>
      </p:sp>
    </p:spTree>
    <p:extLst>
      <p:ext uri="{BB962C8B-B14F-4D97-AF65-F5344CB8AC3E}">
        <p14:creationId xmlns:p14="http://schemas.microsoft.com/office/powerpoint/2010/main" val="2602177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173906CC-AF2C-714C-B80A-5E36F3A316DA}" type="slidenum">
              <a:rPr lang="en-US" smtClean="0"/>
              <a:pPr/>
              <a:t>19</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descr="FigS8-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3" y="626715"/>
            <a:ext cx="5829300" cy="5549900"/>
          </a:xfrm>
          <a:prstGeom prst="rect">
            <a:avLst/>
          </a:prstGeom>
        </p:spPr>
      </p:pic>
      <p:sp>
        <p:nvSpPr>
          <p:cNvPr id="8" name="TextBox 7"/>
          <p:cNvSpPr txBox="1"/>
          <p:nvPr/>
        </p:nvSpPr>
        <p:spPr>
          <a:xfrm>
            <a:off x="5380851" y="6164672"/>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131008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chemeClr val="bg1">
                    <a:lumMod val="50000"/>
                  </a:schemeClr>
                </a:solidFill>
              </a:rPr>
              <a:t>Methods</a:t>
            </a:r>
          </a:p>
          <a:p>
            <a:pPr marL="514350" indent="-514350">
              <a:buFont typeface="+mj-lt"/>
              <a:buAutoNum type="arabicPeriod"/>
            </a:pPr>
            <a:r>
              <a:rPr lang="en-US" dirty="0">
                <a:solidFill>
                  <a:schemeClr val="bg1">
                    <a:lumMod val="50000"/>
                  </a:schemeClr>
                </a:solidFill>
              </a:rPr>
              <a:t>Results from UKDRDB subtype B data</a:t>
            </a:r>
          </a:p>
          <a:p>
            <a:pPr marL="514350" indent="-514350">
              <a:buFont typeface="+mj-lt"/>
              <a:buAutoNum type="arabicPeriod"/>
            </a:pPr>
            <a:r>
              <a:rPr lang="en-US" dirty="0">
                <a:solidFill>
                  <a:srgbClr val="7F7F7F"/>
                </a:solidFill>
              </a:rPr>
              <a:t>New Results</a:t>
            </a:r>
          </a:p>
          <a:p>
            <a:pPr marL="514350" indent="-514350">
              <a:buFont typeface="+mj-lt"/>
              <a:buAutoNum type="arabicPeriod"/>
            </a:pPr>
            <a:r>
              <a:rPr lang="en-US" dirty="0">
                <a:solidFill>
                  <a:srgbClr val="7F7F7F"/>
                </a:solidFill>
              </a:rPr>
              <a:t>A toy model of an epidemic</a:t>
            </a:r>
          </a:p>
          <a:p>
            <a:pPr marL="514350" indent="-514350">
              <a:buFont typeface="+mj-lt"/>
              <a:buAutoNum type="arabicPeriod"/>
            </a:pPr>
            <a:r>
              <a:rPr lang="en-US" dirty="0">
                <a:solidFill>
                  <a:srgbClr val="7F7F7F"/>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2</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40312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20</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pic>
        <p:nvPicPr>
          <p:cNvPr id="7" name="Picture 6"/>
          <p:cNvPicPr>
            <a:picLocks noChangeAspect="1"/>
          </p:cNvPicPr>
          <p:nvPr/>
        </p:nvPicPr>
        <p:blipFill>
          <a:blip r:embed="rId2"/>
          <a:stretch>
            <a:fillRect/>
          </a:stretch>
        </p:blipFill>
        <p:spPr>
          <a:xfrm>
            <a:off x="460177" y="190412"/>
            <a:ext cx="4968551" cy="6262924"/>
          </a:xfrm>
          <a:prstGeom prst="rect">
            <a:avLst/>
          </a:prstGeom>
        </p:spPr>
      </p:pic>
      <p:sp>
        <p:nvSpPr>
          <p:cNvPr id="8" name="TextBox 7"/>
          <p:cNvSpPr txBox="1"/>
          <p:nvPr/>
        </p:nvSpPr>
        <p:spPr>
          <a:xfrm>
            <a:off x="4139649" y="6453336"/>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
        <p:nvSpPr>
          <p:cNvPr id="11" name="Content Placeholder 2"/>
          <p:cNvSpPr txBox="1">
            <a:spLocks/>
          </p:cNvSpPr>
          <p:nvPr/>
        </p:nvSpPr>
        <p:spPr>
          <a:xfrm>
            <a:off x="6018387" y="2192236"/>
            <a:ext cx="2986330" cy="39485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dirty="0">
                <a:solidFill>
                  <a:srgbClr val="7F7F7F"/>
                </a:solidFill>
              </a:rPr>
              <a:t>Reference key:</a:t>
            </a:r>
          </a:p>
          <a:p>
            <a:pPr marL="0" indent="0">
              <a:buFont typeface="Arial"/>
              <a:buNone/>
            </a:pPr>
            <a:r>
              <a:rPr lang="en-US" sz="1600" dirty="0">
                <a:solidFill>
                  <a:srgbClr val="7F7F7F"/>
                </a:solidFill>
              </a:rPr>
              <a:t>1: Tang et al. (2004); </a:t>
            </a:r>
          </a:p>
          <a:p>
            <a:pPr marL="0" indent="0">
              <a:buFont typeface="Arial"/>
              <a:buNone/>
            </a:pPr>
            <a:r>
              <a:rPr lang="en-US" sz="1600" dirty="0">
                <a:solidFill>
                  <a:srgbClr val="7F7F7F"/>
                </a:solidFill>
              </a:rPr>
              <a:t>2: Hecht et al. (2010); </a:t>
            </a:r>
          </a:p>
          <a:p>
            <a:pPr marL="0" indent="0">
              <a:buFont typeface="Arial"/>
              <a:buNone/>
            </a:pPr>
            <a:r>
              <a:rPr lang="en-US" sz="1600" dirty="0">
                <a:solidFill>
                  <a:srgbClr val="7F7F7F"/>
                </a:solidFill>
              </a:rPr>
              <a:t>3: Hollingsworth et al. (2010); </a:t>
            </a:r>
          </a:p>
          <a:p>
            <a:pPr marL="0" indent="0">
              <a:buFont typeface="Arial"/>
              <a:buNone/>
            </a:pPr>
            <a:r>
              <a:rPr lang="en-US" sz="1600" dirty="0">
                <a:solidFill>
                  <a:srgbClr val="7F7F7F"/>
                </a:solidFill>
              </a:rPr>
              <a:t>4: van der </a:t>
            </a:r>
            <a:r>
              <a:rPr lang="en-US" sz="1600" dirty="0" err="1">
                <a:solidFill>
                  <a:srgbClr val="7F7F7F"/>
                </a:solidFill>
              </a:rPr>
              <a:t>Kuyl</a:t>
            </a:r>
            <a:r>
              <a:rPr lang="en-US" sz="1600" dirty="0">
                <a:solidFill>
                  <a:srgbClr val="7F7F7F"/>
                </a:solidFill>
              </a:rPr>
              <a:t> et al. (2010); </a:t>
            </a:r>
          </a:p>
          <a:p>
            <a:pPr marL="0" indent="0">
              <a:buFont typeface="Arial"/>
              <a:buNone/>
            </a:pPr>
            <a:r>
              <a:rPr lang="en-US" sz="1600" dirty="0">
                <a:solidFill>
                  <a:srgbClr val="7F7F7F"/>
                </a:solidFill>
              </a:rPr>
              <a:t>5: </a:t>
            </a:r>
            <a:r>
              <a:rPr lang="en-US" sz="1600" dirty="0" err="1">
                <a:solidFill>
                  <a:srgbClr val="7F7F7F"/>
                </a:solidFill>
              </a:rPr>
              <a:t>Lingappa</a:t>
            </a:r>
            <a:r>
              <a:rPr lang="en-US" sz="1600" dirty="0">
                <a:solidFill>
                  <a:srgbClr val="7F7F7F"/>
                </a:solidFill>
              </a:rPr>
              <a:t> et al. (2013); </a:t>
            </a:r>
          </a:p>
          <a:p>
            <a:pPr marL="0" indent="0">
              <a:buFont typeface="Arial"/>
              <a:buNone/>
            </a:pPr>
            <a:r>
              <a:rPr lang="en-US" sz="1600" dirty="0">
                <a:solidFill>
                  <a:srgbClr val="7F7F7F"/>
                </a:solidFill>
              </a:rPr>
              <a:t>6: </a:t>
            </a:r>
            <a:r>
              <a:rPr lang="en-US" sz="1600" dirty="0" err="1">
                <a:solidFill>
                  <a:srgbClr val="7F7F7F"/>
                </a:solidFill>
              </a:rPr>
              <a:t>Yue</a:t>
            </a:r>
            <a:r>
              <a:rPr lang="en-US" sz="1600" dirty="0">
                <a:solidFill>
                  <a:srgbClr val="7F7F7F"/>
                </a:solidFill>
              </a:rPr>
              <a:t> et al. (2013); </a:t>
            </a:r>
          </a:p>
          <a:p>
            <a:pPr marL="0" indent="0">
              <a:buFont typeface="Arial"/>
              <a:buNone/>
            </a:pPr>
            <a:r>
              <a:rPr lang="en-US" sz="1600" dirty="0">
                <a:solidFill>
                  <a:srgbClr val="7F7F7F"/>
                </a:solidFill>
              </a:rPr>
              <a:t>7: </a:t>
            </a:r>
            <a:r>
              <a:rPr lang="en-US" sz="1600" dirty="0" err="1">
                <a:solidFill>
                  <a:srgbClr val="7F7F7F"/>
                </a:solidFill>
              </a:rPr>
              <a:t>Alizon</a:t>
            </a:r>
            <a:r>
              <a:rPr lang="en-US" sz="1600" dirty="0">
                <a:solidFill>
                  <a:srgbClr val="7F7F7F"/>
                </a:solidFill>
              </a:rPr>
              <a:t> et al. (2010); </a:t>
            </a:r>
          </a:p>
          <a:p>
            <a:pPr marL="0" indent="0">
              <a:buFont typeface="Arial"/>
              <a:buNone/>
            </a:pPr>
            <a:r>
              <a:rPr lang="en-US" sz="1600" dirty="0">
                <a:solidFill>
                  <a:srgbClr val="7F7F7F"/>
                </a:solidFill>
              </a:rPr>
              <a:t>8: Shirreff et al. (2013); </a:t>
            </a:r>
          </a:p>
          <a:p>
            <a:pPr marL="0" indent="0">
              <a:buFont typeface="Arial"/>
              <a:buNone/>
            </a:pPr>
            <a:r>
              <a:rPr lang="en-US" sz="1600" dirty="0">
                <a:solidFill>
                  <a:srgbClr val="7F7F7F"/>
                </a:solidFill>
              </a:rPr>
              <a:t>9: </a:t>
            </a:r>
            <a:r>
              <a:rPr lang="en-US" sz="1600" dirty="0" err="1">
                <a:solidFill>
                  <a:srgbClr val="7F7F7F"/>
                </a:solidFill>
              </a:rPr>
              <a:t>Hodcroft</a:t>
            </a:r>
            <a:r>
              <a:rPr lang="en-US" sz="1600" dirty="0">
                <a:solidFill>
                  <a:srgbClr val="7F7F7F"/>
                </a:solidFill>
              </a:rPr>
              <a:t> et al. (2014); </a:t>
            </a:r>
          </a:p>
          <a:p>
            <a:pPr marL="0" indent="0">
              <a:buFont typeface="Arial"/>
              <a:buNone/>
            </a:pPr>
            <a:r>
              <a:rPr lang="en-US" sz="1600" dirty="0">
                <a:solidFill>
                  <a:srgbClr val="7F7F7F"/>
                </a:solidFill>
              </a:rPr>
              <a:t>10: </a:t>
            </a:r>
            <a:r>
              <a:rPr lang="en-US" sz="1600" dirty="0" err="1">
                <a:solidFill>
                  <a:srgbClr val="7F7F7F"/>
                </a:solidFill>
              </a:rPr>
              <a:t>Blanquart</a:t>
            </a:r>
            <a:r>
              <a:rPr lang="en-US" sz="1600" dirty="0">
                <a:solidFill>
                  <a:srgbClr val="7F7F7F"/>
                </a:solidFill>
              </a:rPr>
              <a:t> et al. (2017); </a:t>
            </a:r>
          </a:p>
          <a:p>
            <a:pPr marL="0" indent="0">
              <a:buFont typeface="Arial"/>
              <a:buNone/>
            </a:pPr>
            <a:r>
              <a:rPr lang="en-US" sz="1600" dirty="0">
                <a:solidFill>
                  <a:srgbClr val="7F7F7F"/>
                </a:solidFill>
              </a:rPr>
              <a:t>11: </a:t>
            </a:r>
            <a:r>
              <a:rPr lang="en-US" sz="1600" dirty="0" err="1">
                <a:solidFill>
                  <a:srgbClr val="7F7F7F"/>
                </a:solidFill>
              </a:rPr>
              <a:t>Bertels</a:t>
            </a:r>
            <a:r>
              <a:rPr lang="en-US" sz="1600" dirty="0">
                <a:solidFill>
                  <a:srgbClr val="7F7F7F"/>
                </a:solidFill>
              </a:rPr>
              <a:t> et al. (2017); </a:t>
            </a:r>
          </a:p>
          <a:p>
            <a:pPr marL="0" indent="0">
              <a:buFont typeface="Arial"/>
              <a:buNone/>
            </a:pPr>
            <a:r>
              <a:rPr lang="en-US" sz="1600" dirty="0">
                <a:solidFill>
                  <a:srgbClr val="7F7F7F"/>
                </a:solidFill>
              </a:rPr>
              <a:t>12: Mitov &amp; </a:t>
            </a:r>
            <a:r>
              <a:rPr lang="en-US" sz="1600" dirty="0" err="1">
                <a:solidFill>
                  <a:srgbClr val="7F7F7F"/>
                </a:solidFill>
              </a:rPr>
              <a:t>Stadler</a:t>
            </a:r>
            <a:r>
              <a:rPr lang="en-US" sz="1600" dirty="0">
                <a:solidFill>
                  <a:srgbClr val="7F7F7F"/>
                </a:solidFill>
              </a:rPr>
              <a:t> (2018).</a:t>
            </a:r>
          </a:p>
        </p:txBody>
      </p:sp>
    </p:spTree>
    <p:extLst>
      <p:ext uri="{BB962C8B-B14F-4D97-AF65-F5344CB8AC3E}">
        <p14:creationId xmlns:p14="http://schemas.microsoft.com/office/powerpoint/2010/main" val="280337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rgbClr val="000000"/>
                </a:solidFill>
              </a:rPr>
              <a:t>Methods</a:t>
            </a:r>
          </a:p>
          <a:p>
            <a:pPr marL="514350" indent="-514350">
              <a:buFont typeface="+mj-lt"/>
              <a:buAutoNum type="arabicPeriod"/>
            </a:pPr>
            <a:r>
              <a:rPr lang="en-US" dirty="0">
                <a:solidFill>
                  <a:srgbClr val="000000"/>
                </a:solidFill>
              </a:rPr>
              <a:t>Results from UKDRDB subtype B data</a:t>
            </a:r>
          </a:p>
          <a:p>
            <a:pPr marL="514350" indent="-514350">
              <a:buFont typeface="+mj-lt"/>
              <a:buAutoNum type="arabicPeriod"/>
            </a:pPr>
            <a:r>
              <a:rPr lang="en-US" dirty="0">
                <a:solidFill>
                  <a:srgbClr val="000000"/>
                </a:solidFill>
              </a:rPr>
              <a:t>New Results</a:t>
            </a:r>
          </a:p>
          <a:p>
            <a:pPr marL="514350" indent="-514350">
              <a:buFont typeface="+mj-lt"/>
              <a:buAutoNum type="arabicPeriod"/>
            </a:pPr>
            <a:r>
              <a:rPr lang="en-US" dirty="0">
                <a:solidFill>
                  <a:srgbClr val="7F7F7F"/>
                </a:solidFill>
              </a:rPr>
              <a:t>A toy model of an epidemic</a:t>
            </a:r>
          </a:p>
          <a:p>
            <a:pPr marL="514350" indent="-514350">
              <a:buFont typeface="+mj-lt"/>
              <a:buAutoNum type="arabicPeriod"/>
            </a:pPr>
            <a:r>
              <a:rPr lang="en-US" dirty="0">
                <a:solidFill>
                  <a:srgbClr val="7F7F7F"/>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21</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217658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UKDRDB and SHCS data</a:t>
            </a:r>
          </a:p>
        </p:txBody>
      </p:sp>
      <p:sp>
        <p:nvSpPr>
          <p:cNvPr id="3" name="Content Placeholder 2"/>
          <p:cNvSpPr>
            <a:spLocks noGrp="1"/>
          </p:cNvSpPr>
          <p:nvPr>
            <p:ph idx="1"/>
          </p:nvPr>
        </p:nvSpPr>
        <p:spPr/>
        <p:txBody>
          <a:bodyPr>
            <a:normAutofit fontScale="70000" lnSpcReduction="20000"/>
          </a:bodyPr>
          <a:lstStyle/>
          <a:p>
            <a:endParaRPr lang="en-US" dirty="0"/>
          </a:p>
          <a:p>
            <a:r>
              <a:rPr lang="en-US" dirty="0"/>
              <a:t>UK Drug Resistance Database (UKDRDB)</a:t>
            </a:r>
          </a:p>
          <a:p>
            <a:pPr lvl="1"/>
            <a:r>
              <a:rPr lang="en-US" dirty="0"/>
              <a:t>Viral load and sequence data from 13,861 treatment-naïve patients;</a:t>
            </a:r>
          </a:p>
          <a:p>
            <a:pPr lvl="1"/>
            <a:r>
              <a:rPr lang="en-US" dirty="0"/>
              <a:t>Total of 82,396 viral load (VL) measures (median of 4 VL per patient)</a:t>
            </a:r>
          </a:p>
          <a:p>
            <a:pPr lvl="1"/>
            <a:r>
              <a:rPr lang="en-US" dirty="0"/>
              <a:t>Total of 17,451 consensus pol-sequences (median of 1 sequence per patient)</a:t>
            </a:r>
          </a:p>
          <a:p>
            <a:pPr lvl="1"/>
            <a:r>
              <a:rPr lang="en-US" dirty="0"/>
              <a:t>Subtypes A_A1, B, C, CRF02_AG</a:t>
            </a:r>
          </a:p>
          <a:p>
            <a:pPr lvl="1"/>
            <a:endParaRPr lang="en-US" dirty="0"/>
          </a:p>
          <a:p>
            <a:r>
              <a:rPr lang="en-US" dirty="0"/>
              <a:t>Swiss HIV Cohort Study (SHCS)</a:t>
            </a:r>
          </a:p>
          <a:p>
            <a:pPr lvl="1"/>
            <a:r>
              <a:rPr lang="en-US" dirty="0"/>
              <a:t>Viral load and sequence data from about 6,000 treatment-naïve patients;</a:t>
            </a:r>
          </a:p>
          <a:p>
            <a:pPr lvl="1"/>
            <a:r>
              <a:rPr lang="en-US" dirty="0"/>
              <a:t>Total of about 20,000 viral load (VL) measures (median of 4 VL per patient)</a:t>
            </a:r>
          </a:p>
          <a:p>
            <a:pPr lvl="1"/>
            <a:r>
              <a:rPr lang="en-US" dirty="0"/>
              <a:t>Total of about 10,000 consensus pol-sequences (median of 1 sequence per patient)</a:t>
            </a:r>
          </a:p>
          <a:p>
            <a:pPr lvl="1"/>
            <a:r>
              <a:rPr lang="en-US" dirty="0"/>
              <a:t>Subtypes A_A1, B, C, CRF02_AE</a:t>
            </a:r>
          </a:p>
        </p:txBody>
      </p:sp>
      <p:sp>
        <p:nvSpPr>
          <p:cNvPr id="4" name="Slide Number Placeholder 3"/>
          <p:cNvSpPr>
            <a:spLocks noGrp="1"/>
          </p:cNvSpPr>
          <p:nvPr>
            <p:ph type="sldNum" sz="quarter" idx="12"/>
          </p:nvPr>
        </p:nvSpPr>
        <p:spPr/>
        <p:txBody>
          <a:bodyPr/>
          <a:lstStyle/>
          <a:p>
            <a:fld id="{173906CC-AF2C-714C-B80A-5E36F3A316DA}" type="slidenum">
              <a:rPr lang="en-US" smtClean="0"/>
              <a:pPr/>
              <a:t>22</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95301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3906CC-AF2C-714C-B80A-5E36F3A316DA}" type="slidenum">
              <a:rPr lang="en-US" smtClean="0"/>
              <a:pPr/>
              <a:t>23</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7" name="Rounded Rectangle 6"/>
          <p:cNvSpPr/>
          <p:nvPr/>
        </p:nvSpPr>
        <p:spPr>
          <a:xfrm>
            <a:off x="2814482" y="1866983"/>
            <a:ext cx="1867647" cy="12286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Definition of spVL:</a:t>
            </a:r>
          </a:p>
          <a:p>
            <a:pPr marL="285750" indent="-285750">
              <a:buFont typeface="Arial"/>
              <a:buChar char="•"/>
            </a:pPr>
            <a:r>
              <a:rPr lang="en-US" sz="1400" dirty="0"/>
              <a:t>Liberal (</a:t>
            </a:r>
            <a:r>
              <a:rPr lang="en-US" sz="1400" dirty="0" err="1"/>
              <a:t>Hodcroft</a:t>
            </a:r>
            <a:r>
              <a:rPr lang="en-US" sz="1400" dirty="0"/>
              <a:t> 2014);</a:t>
            </a:r>
          </a:p>
          <a:p>
            <a:pPr marL="285750" indent="-285750">
              <a:buFont typeface="Arial"/>
              <a:buChar char="•"/>
            </a:pPr>
            <a:r>
              <a:rPr lang="en-US" sz="1400" dirty="0"/>
              <a:t>Strict (</a:t>
            </a:r>
            <a:r>
              <a:rPr lang="en-US" sz="1400" dirty="0" err="1"/>
              <a:t>Fellay</a:t>
            </a:r>
            <a:r>
              <a:rPr lang="en-US" sz="1400" dirty="0"/>
              <a:t> 2007).</a:t>
            </a:r>
          </a:p>
        </p:txBody>
      </p:sp>
      <p:sp>
        <p:nvSpPr>
          <p:cNvPr id="8" name="Rounded Rectangle 7"/>
          <p:cNvSpPr/>
          <p:nvPr/>
        </p:nvSpPr>
        <p:spPr>
          <a:xfrm>
            <a:off x="2924610" y="3719662"/>
            <a:ext cx="1884519" cy="14816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Selection of sequences:</a:t>
            </a:r>
          </a:p>
          <a:p>
            <a:pPr marL="285750" indent="-285750">
              <a:buFont typeface="Arial"/>
              <a:buChar char="•"/>
            </a:pPr>
            <a:r>
              <a:rPr lang="en-US" sz="1400" dirty="0"/>
              <a:t>First </a:t>
            </a:r>
          </a:p>
          <a:p>
            <a:pPr marL="285750" indent="-285750">
              <a:buFont typeface="Arial"/>
              <a:buChar char="•"/>
            </a:pPr>
            <a:r>
              <a:rPr lang="en-US" sz="1400" dirty="0"/>
              <a:t>Closest in time to “date” spVL measurement;</a:t>
            </a:r>
          </a:p>
        </p:txBody>
      </p:sp>
      <p:sp>
        <p:nvSpPr>
          <p:cNvPr id="9" name="Rounded Rectangle 8"/>
          <p:cNvSpPr/>
          <p:nvPr/>
        </p:nvSpPr>
        <p:spPr>
          <a:xfrm>
            <a:off x="5124825" y="2540001"/>
            <a:ext cx="1674889" cy="18569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Tree inference:</a:t>
            </a:r>
          </a:p>
          <a:p>
            <a:pPr marL="285750" indent="-285750">
              <a:buFont typeface="Arial"/>
              <a:buChar char="•"/>
            </a:pPr>
            <a:r>
              <a:rPr lang="en-US" sz="1400" dirty="0" err="1"/>
              <a:t>RAxML</a:t>
            </a:r>
            <a:endParaRPr lang="en-US" sz="1400" dirty="0"/>
          </a:p>
          <a:p>
            <a:pPr marL="285750" indent="-285750">
              <a:buFont typeface="Arial"/>
              <a:buChar char="•"/>
            </a:pPr>
            <a:r>
              <a:rPr lang="en-US" sz="1400" dirty="0" err="1"/>
              <a:t>FastTree</a:t>
            </a:r>
            <a:endParaRPr lang="en-US" sz="1400" dirty="0"/>
          </a:p>
          <a:p>
            <a:pPr marL="285750" indent="-285750">
              <a:buFont typeface="Arial"/>
              <a:buChar char="•"/>
            </a:pPr>
            <a:r>
              <a:rPr lang="en-US" sz="1400" dirty="0"/>
              <a:t>Raw distance matrix</a:t>
            </a:r>
          </a:p>
          <a:p>
            <a:endParaRPr lang="en-US" sz="1400" dirty="0"/>
          </a:p>
        </p:txBody>
      </p:sp>
      <p:sp>
        <p:nvSpPr>
          <p:cNvPr id="16" name="Rounded Rectangle 15"/>
          <p:cNvSpPr/>
          <p:nvPr/>
        </p:nvSpPr>
        <p:spPr>
          <a:xfrm>
            <a:off x="460177" y="3466353"/>
            <a:ext cx="2139588" cy="11952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Sequence criterion:</a:t>
            </a:r>
          </a:p>
          <a:p>
            <a:pPr marL="285750" indent="-285750">
              <a:buFont typeface="Arial"/>
              <a:buChar char="•"/>
            </a:pPr>
            <a:r>
              <a:rPr lang="en-US" sz="1400" dirty="0"/>
              <a:t>earliest available</a:t>
            </a:r>
          </a:p>
          <a:p>
            <a:pPr marL="285750" indent="-285750">
              <a:buFont typeface="Arial"/>
              <a:buChar char="•"/>
            </a:pPr>
            <a:r>
              <a:rPr lang="en-US" sz="1400" dirty="0"/>
              <a:t>closest to spVL measure</a:t>
            </a:r>
          </a:p>
          <a:p>
            <a:pPr algn="ctr"/>
            <a:endParaRPr lang="en-US" sz="1400" dirty="0"/>
          </a:p>
        </p:txBody>
      </p:sp>
      <p:sp>
        <p:nvSpPr>
          <p:cNvPr id="17" name="Rounded Rectangle 16"/>
          <p:cNvSpPr/>
          <p:nvPr/>
        </p:nvSpPr>
        <p:spPr>
          <a:xfrm>
            <a:off x="457199" y="969741"/>
            <a:ext cx="2037975" cy="8972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Data-source:</a:t>
            </a:r>
          </a:p>
          <a:p>
            <a:pPr marL="285750" indent="-285750">
              <a:buFont typeface="Arial"/>
              <a:buChar char="•"/>
            </a:pPr>
            <a:r>
              <a:rPr lang="en-US" sz="1400" dirty="0"/>
              <a:t>SHCS</a:t>
            </a:r>
          </a:p>
          <a:p>
            <a:pPr marL="285750" indent="-285750">
              <a:buFont typeface="Arial"/>
              <a:buChar char="•"/>
            </a:pPr>
            <a:r>
              <a:rPr lang="en-US" sz="1400" dirty="0"/>
              <a:t>UKDRDB </a:t>
            </a:r>
          </a:p>
        </p:txBody>
      </p:sp>
      <p:sp>
        <p:nvSpPr>
          <p:cNvPr id="27" name="Rounded Rectangle 26"/>
          <p:cNvSpPr/>
          <p:nvPr/>
        </p:nvSpPr>
        <p:spPr>
          <a:xfrm>
            <a:off x="7201505" y="2540001"/>
            <a:ext cx="1731734" cy="18569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Heritability estimator:</a:t>
            </a:r>
          </a:p>
          <a:p>
            <a:pPr algn="ctr"/>
            <a:endParaRPr lang="en-US" sz="1400" dirty="0"/>
          </a:p>
          <a:p>
            <a:pPr marL="285750" indent="-285750">
              <a:buFont typeface="Arial"/>
              <a:buChar char="•"/>
            </a:pPr>
            <a:r>
              <a:rPr lang="en-US" sz="1400" dirty="0"/>
              <a:t>PP correlations</a:t>
            </a:r>
          </a:p>
          <a:p>
            <a:pPr marL="285750" indent="-285750">
              <a:buFont typeface="Arial"/>
              <a:buChar char="•"/>
            </a:pPr>
            <a:r>
              <a:rPr lang="en-US" sz="1400" dirty="0"/>
              <a:t>POUMM</a:t>
            </a:r>
          </a:p>
          <a:p>
            <a:pPr marL="285750" indent="-285750">
              <a:buFont typeface="Arial"/>
              <a:buChar char="•"/>
            </a:pPr>
            <a:r>
              <a:rPr lang="en-US" sz="1400" dirty="0"/>
              <a:t>PMM</a:t>
            </a:r>
          </a:p>
          <a:p>
            <a:pPr algn="ctr"/>
            <a:endParaRPr lang="en-US" sz="1400" dirty="0"/>
          </a:p>
          <a:p>
            <a:pPr algn="ctr"/>
            <a:endParaRPr lang="en-US" sz="1400" dirty="0"/>
          </a:p>
        </p:txBody>
      </p:sp>
      <p:sp>
        <p:nvSpPr>
          <p:cNvPr id="33" name="Rounded Rectangle 32"/>
          <p:cNvSpPr/>
          <p:nvPr/>
        </p:nvSpPr>
        <p:spPr>
          <a:xfrm>
            <a:off x="460177" y="4991937"/>
            <a:ext cx="2139588" cy="10144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Gaps in alignment</a:t>
            </a:r>
          </a:p>
          <a:p>
            <a:pPr marL="285750" indent="-285750">
              <a:buFont typeface="Arial"/>
              <a:buChar char="•"/>
            </a:pPr>
            <a:r>
              <a:rPr lang="en-US" sz="1400" dirty="0"/>
              <a:t>Exclude gaps</a:t>
            </a:r>
          </a:p>
          <a:p>
            <a:pPr marL="285750" indent="-285750">
              <a:buFont typeface="Arial"/>
              <a:buChar char="•"/>
            </a:pPr>
            <a:r>
              <a:rPr lang="en-US" sz="1400" dirty="0"/>
              <a:t>Include gaps</a:t>
            </a:r>
          </a:p>
        </p:txBody>
      </p:sp>
      <p:sp>
        <p:nvSpPr>
          <p:cNvPr id="56" name="Title 1"/>
          <p:cNvSpPr>
            <a:spLocks noGrp="1"/>
          </p:cNvSpPr>
          <p:nvPr>
            <p:ph type="title"/>
          </p:nvPr>
        </p:nvSpPr>
        <p:spPr>
          <a:xfrm>
            <a:off x="457200" y="29558"/>
            <a:ext cx="8229600" cy="1143000"/>
          </a:xfrm>
        </p:spPr>
        <p:txBody>
          <a:bodyPr/>
          <a:lstStyle/>
          <a:p>
            <a:r>
              <a:rPr lang="en-US" dirty="0"/>
              <a:t>Pipeline</a:t>
            </a:r>
          </a:p>
        </p:txBody>
      </p:sp>
      <p:sp>
        <p:nvSpPr>
          <p:cNvPr id="61" name="Rounded Rectangle 60"/>
          <p:cNvSpPr/>
          <p:nvPr/>
        </p:nvSpPr>
        <p:spPr>
          <a:xfrm>
            <a:off x="460176" y="2178276"/>
            <a:ext cx="2034999" cy="7234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Subtype</a:t>
            </a:r>
          </a:p>
          <a:p>
            <a:r>
              <a:rPr lang="en-US" sz="1400" dirty="0"/>
              <a:t>A, B, C, </a:t>
            </a:r>
            <a:r>
              <a:rPr lang="is-IS" sz="1400" dirty="0"/>
              <a:t>…</a:t>
            </a:r>
            <a:endParaRPr lang="en-US" sz="1400" dirty="0"/>
          </a:p>
        </p:txBody>
      </p:sp>
      <p:sp>
        <p:nvSpPr>
          <p:cNvPr id="63" name="TextBox 62"/>
          <p:cNvSpPr txBox="1"/>
          <p:nvPr/>
        </p:nvSpPr>
        <p:spPr>
          <a:xfrm>
            <a:off x="6046812" y="5913788"/>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7591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H2SPVL web-site</a:t>
            </a:r>
          </a:p>
        </p:txBody>
      </p:sp>
      <p:pic>
        <p:nvPicPr>
          <p:cNvPr id="7" name="Content Placeholder 6"/>
          <p:cNvPicPr>
            <a:picLocks noGrp="1" noChangeAspect="1"/>
          </p:cNvPicPr>
          <p:nvPr>
            <p:ph idx="1"/>
          </p:nvPr>
        </p:nvPicPr>
        <p:blipFill>
          <a:blip r:embed="rId2"/>
          <a:srcRect l="-5773" r="-5773"/>
          <a:stretch>
            <a:fillRect/>
          </a:stretch>
        </p:blipFill>
        <p:spPr>
          <a:xfrm>
            <a:off x="457200" y="1172558"/>
            <a:ext cx="8229600" cy="4957255"/>
          </a:xfrm>
        </p:spPr>
      </p:pic>
      <p:sp>
        <p:nvSpPr>
          <p:cNvPr id="4" name="Slide Number Placeholder 3"/>
          <p:cNvSpPr>
            <a:spLocks noGrp="1"/>
          </p:cNvSpPr>
          <p:nvPr>
            <p:ph type="sldNum" sz="quarter" idx="12"/>
          </p:nvPr>
        </p:nvSpPr>
        <p:spPr/>
        <p:txBody>
          <a:bodyPr/>
          <a:lstStyle/>
          <a:p>
            <a:fld id="{173906CC-AF2C-714C-B80A-5E36F3A316DA}" type="slidenum">
              <a:rPr lang="en-US" smtClean="0"/>
              <a:pPr/>
              <a:t>24</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8" name="TextBox 7"/>
          <p:cNvSpPr txBox="1"/>
          <p:nvPr/>
        </p:nvSpPr>
        <p:spPr>
          <a:xfrm>
            <a:off x="5435248" y="6083065"/>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48817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H2SPVL web-site</a:t>
            </a:r>
          </a:p>
        </p:txBody>
      </p:sp>
      <p:pic>
        <p:nvPicPr>
          <p:cNvPr id="7" name="Content Placeholder 6"/>
          <p:cNvPicPr>
            <a:picLocks noGrp="1" noChangeAspect="1"/>
          </p:cNvPicPr>
          <p:nvPr>
            <p:ph idx="1"/>
          </p:nvPr>
        </p:nvPicPr>
        <p:blipFill>
          <a:blip r:embed="rId2"/>
          <a:srcRect l="-8119" r="-8119"/>
          <a:stretch>
            <a:fillRect/>
          </a:stretch>
        </p:blipFill>
        <p:spPr/>
      </p:pic>
      <p:sp>
        <p:nvSpPr>
          <p:cNvPr id="4" name="Slide Number Placeholder 3"/>
          <p:cNvSpPr>
            <a:spLocks noGrp="1"/>
          </p:cNvSpPr>
          <p:nvPr>
            <p:ph type="sldNum" sz="quarter" idx="12"/>
          </p:nvPr>
        </p:nvSpPr>
        <p:spPr/>
        <p:txBody>
          <a:bodyPr/>
          <a:lstStyle/>
          <a:p>
            <a:fld id="{173906CC-AF2C-714C-B80A-5E36F3A316DA}" type="slidenum">
              <a:rPr lang="en-US" smtClean="0"/>
              <a:pPr/>
              <a:t>25</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8" name="TextBox 7"/>
          <p:cNvSpPr txBox="1"/>
          <p:nvPr/>
        </p:nvSpPr>
        <p:spPr>
          <a:xfrm>
            <a:off x="5435248" y="6164672"/>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2385027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Subtype B, min infection age: 0 months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26</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8" name="Picture 7"/>
          <p:cNvPicPr>
            <a:picLocks noChangeAspect="1"/>
          </p:cNvPicPr>
          <p:nvPr/>
        </p:nvPicPr>
        <p:blipFill>
          <a:blip r:embed="rId2"/>
          <a:stretch>
            <a:fillRect/>
          </a:stretch>
        </p:blipFill>
        <p:spPr>
          <a:xfrm>
            <a:off x="845219" y="1336909"/>
            <a:ext cx="7668344" cy="5112229"/>
          </a:xfrm>
          <a:prstGeom prst="rect">
            <a:avLst/>
          </a:prstGeom>
        </p:spPr>
      </p:pic>
      <p:sp>
        <p:nvSpPr>
          <p:cNvPr id="9" name="TextBox 8"/>
          <p:cNvSpPr txBox="1"/>
          <p:nvPr/>
        </p:nvSpPr>
        <p:spPr>
          <a:xfrm>
            <a:off x="5627136" y="6122607"/>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35598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Subtype B, min infection age: 6 months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27</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3" name="Picture 2"/>
          <p:cNvPicPr>
            <a:picLocks noChangeAspect="1"/>
          </p:cNvPicPr>
          <p:nvPr/>
        </p:nvPicPr>
        <p:blipFill>
          <a:blip r:embed="rId2"/>
          <a:stretch>
            <a:fillRect/>
          </a:stretch>
        </p:blipFill>
        <p:spPr>
          <a:xfrm>
            <a:off x="899591" y="1396674"/>
            <a:ext cx="7422083" cy="4948056"/>
          </a:xfrm>
          <a:prstGeom prst="rect">
            <a:avLst/>
          </a:prstGeom>
        </p:spPr>
      </p:pic>
      <p:sp>
        <p:nvSpPr>
          <p:cNvPr id="9" name="TextBox 8"/>
          <p:cNvSpPr txBox="1"/>
          <p:nvPr/>
        </p:nvSpPr>
        <p:spPr>
          <a:xfrm>
            <a:off x="5435247" y="6143821"/>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3763597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Otlier</a:t>
            </a:r>
            <a:r>
              <a:rPr lang="en-US" dirty="0"/>
              <a:t> detection using the MCD method</a:t>
            </a:r>
          </a:p>
        </p:txBody>
      </p:sp>
      <p:pic>
        <p:nvPicPr>
          <p:cNvPr id="8" name="Content Placeholder 7"/>
          <p:cNvPicPr>
            <a:picLocks noGrp="1" noChangeAspect="1"/>
          </p:cNvPicPr>
          <p:nvPr>
            <p:ph idx="1"/>
          </p:nvPr>
        </p:nvPicPr>
        <p:blipFill>
          <a:blip r:embed="rId2"/>
          <a:srcRect l="-12254" r="-12254"/>
          <a:stretch>
            <a:fillRect/>
          </a:stretch>
        </p:blipFill>
        <p:spPr>
          <a:xfrm>
            <a:off x="457200" y="1545971"/>
            <a:ext cx="8229600" cy="4957255"/>
          </a:xfrm>
        </p:spPr>
      </p:pic>
      <p:sp>
        <p:nvSpPr>
          <p:cNvPr id="4" name="Slide Number Placeholder 3"/>
          <p:cNvSpPr>
            <a:spLocks noGrp="1"/>
          </p:cNvSpPr>
          <p:nvPr>
            <p:ph type="sldNum" sz="quarter" idx="12"/>
          </p:nvPr>
        </p:nvSpPr>
        <p:spPr/>
        <p:txBody>
          <a:bodyPr/>
          <a:lstStyle/>
          <a:p>
            <a:fld id="{173906CC-AF2C-714C-B80A-5E36F3A316DA}" type="slidenum">
              <a:rPr lang="en-US" smtClean="0"/>
              <a:pPr/>
              <a:t>28</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9" name="TextBox 8"/>
          <p:cNvSpPr txBox="1"/>
          <p:nvPr/>
        </p:nvSpPr>
        <p:spPr>
          <a:xfrm>
            <a:off x="5435248" y="6016137"/>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
        <p:nvSpPr>
          <p:cNvPr id="10" name="TextBox 9"/>
          <p:cNvSpPr txBox="1"/>
          <p:nvPr/>
        </p:nvSpPr>
        <p:spPr>
          <a:xfrm>
            <a:off x="851647" y="1304080"/>
            <a:ext cx="4223782" cy="369332"/>
          </a:xfrm>
          <a:prstGeom prst="rect">
            <a:avLst/>
          </a:prstGeom>
          <a:noFill/>
        </p:spPr>
        <p:txBody>
          <a:bodyPr wrap="none" rtlCol="0">
            <a:spAutoFit/>
          </a:bodyPr>
          <a:lstStyle/>
          <a:p>
            <a:r>
              <a:rPr lang="en-US" dirty="0"/>
              <a:t>Scatter plot of PPs in </a:t>
            </a:r>
            <a:r>
              <a:rPr lang="en-US" dirty="0" err="1"/>
              <a:t>Octile</a:t>
            </a:r>
            <a:r>
              <a:rPr lang="en-US" dirty="0"/>
              <a:t> 8 UK/strict/6m:</a:t>
            </a:r>
          </a:p>
        </p:txBody>
      </p:sp>
    </p:spTree>
    <p:extLst>
      <p:ext uri="{BB962C8B-B14F-4D97-AF65-F5344CB8AC3E}">
        <p14:creationId xmlns:p14="http://schemas.microsoft.com/office/powerpoint/2010/main" val="80493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PP </a:t>
            </a:r>
            <a:r>
              <a:rPr lang="en-US" dirty="0" err="1"/>
              <a:t>vs</a:t>
            </a:r>
            <a:r>
              <a:rPr lang="en-US" dirty="0"/>
              <a:t> POUMM </a:t>
            </a:r>
            <a:r>
              <a:rPr lang="en-US" dirty="0" err="1"/>
              <a:t>vs</a:t>
            </a:r>
            <a:r>
              <a:rPr lang="en-US" dirty="0"/>
              <a:t> PMM (0 months)</a:t>
            </a:r>
          </a:p>
        </p:txBody>
      </p:sp>
      <p:pic>
        <p:nvPicPr>
          <p:cNvPr id="7" name="Content Placeholder 6"/>
          <p:cNvPicPr>
            <a:picLocks noGrp="1" noChangeAspect="1"/>
          </p:cNvPicPr>
          <p:nvPr>
            <p:ph idx="1"/>
          </p:nvPr>
        </p:nvPicPr>
        <p:blipFill>
          <a:blip r:embed="rId2"/>
          <a:srcRect l="-5337" r="-5337"/>
          <a:stretch>
            <a:fillRect/>
          </a:stretch>
        </p:blipFill>
        <p:spPr/>
      </p:pic>
      <p:sp>
        <p:nvSpPr>
          <p:cNvPr id="4" name="Slide Number Placeholder 3"/>
          <p:cNvSpPr>
            <a:spLocks noGrp="1"/>
          </p:cNvSpPr>
          <p:nvPr>
            <p:ph type="sldNum" sz="quarter" idx="12"/>
          </p:nvPr>
        </p:nvSpPr>
        <p:spPr/>
        <p:txBody>
          <a:bodyPr/>
          <a:lstStyle/>
          <a:p>
            <a:fld id="{173906CC-AF2C-714C-B80A-5E36F3A316DA}" type="slidenum">
              <a:rPr lang="en-US" smtClean="0"/>
              <a:pPr/>
              <a:t>29</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8" name="TextBox 7"/>
          <p:cNvSpPr txBox="1"/>
          <p:nvPr/>
        </p:nvSpPr>
        <p:spPr>
          <a:xfrm>
            <a:off x="5435248" y="6164672"/>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390088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Virulence of an HIV-1 Infection</a:t>
            </a:r>
          </a:p>
        </p:txBody>
      </p:sp>
      <p:pic>
        <p:nvPicPr>
          <p:cNvPr id="4" name="Content Placeholder 3" descr="HIVLifecycle2.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63"/>
          <a:stretch/>
        </p:blipFill>
        <p:spPr>
          <a:xfrm>
            <a:off x="1489218" y="1481934"/>
            <a:ext cx="6233303" cy="3796055"/>
          </a:xfrm>
        </p:spPr>
      </p:pic>
      <p:sp>
        <p:nvSpPr>
          <p:cNvPr id="5" name="TextBox 4"/>
          <p:cNvSpPr txBox="1"/>
          <p:nvPr/>
        </p:nvSpPr>
        <p:spPr>
          <a:xfrm>
            <a:off x="5009523" y="5277989"/>
            <a:ext cx="1890261" cy="253916"/>
          </a:xfrm>
          <a:prstGeom prst="rect">
            <a:avLst/>
          </a:prstGeom>
          <a:noFill/>
        </p:spPr>
        <p:txBody>
          <a:bodyPr wrap="none" rtlCol="0">
            <a:spAutoFit/>
          </a:bodyPr>
          <a:lstStyle/>
          <a:p>
            <a:r>
              <a:rPr lang="en-US" sz="1050" dirty="0"/>
              <a:t>Courtesy: (Simon and Ho 2003)</a:t>
            </a:r>
          </a:p>
        </p:txBody>
      </p:sp>
      <p:sp>
        <p:nvSpPr>
          <p:cNvPr id="6" name="TextBox 5"/>
          <p:cNvSpPr txBox="1"/>
          <p:nvPr/>
        </p:nvSpPr>
        <p:spPr>
          <a:xfrm>
            <a:off x="717152" y="5600714"/>
            <a:ext cx="7584127" cy="923330"/>
          </a:xfrm>
          <a:prstGeom prst="rect">
            <a:avLst/>
          </a:prstGeom>
          <a:noFill/>
        </p:spPr>
        <p:txBody>
          <a:bodyPr wrap="none" rtlCol="0">
            <a:spAutoFit/>
          </a:bodyPr>
          <a:lstStyle/>
          <a:p>
            <a:pPr marL="285750" indent="-285750">
              <a:buFont typeface="Arial"/>
              <a:buChar char="•"/>
            </a:pPr>
            <a:r>
              <a:rPr lang="en-US" dirty="0"/>
              <a:t>“Virulence” is the inverse time to AIDS of a patient. </a:t>
            </a:r>
          </a:p>
          <a:p>
            <a:pPr marL="285750" indent="-285750">
              <a:buFont typeface="Arial"/>
              <a:buChar char="•"/>
            </a:pPr>
            <a:r>
              <a:rPr lang="en-US" dirty="0"/>
              <a:t>The viral load during the chronic phase, known as set-point viral load (spVL)</a:t>
            </a:r>
            <a:br>
              <a:rPr lang="en-US" dirty="0"/>
            </a:br>
            <a:r>
              <a:rPr lang="en-US" dirty="0"/>
              <a:t> provides a proxy measure for virulence. </a:t>
            </a:r>
          </a:p>
        </p:txBody>
      </p:sp>
      <p:sp>
        <p:nvSpPr>
          <p:cNvPr id="7"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3</a:t>
            </a:fld>
            <a:endParaRPr lang="en-US" dirty="0"/>
          </a:p>
        </p:txBody>
      </p:sp>
      <p:sp>
        <p:nvSpPr>
          <p:cNvPr id="8"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9"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388542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PP </a:t>
            </a:r>
            <a:r>
              <a:rPr lang="en-US" dirty="0" err="1"/>
              <a:t>vs</a:t>
            </a:r>
            <a:r>
              <a:rPr lang="en-US" dirty="0"/>
              <a:t> POUMM </a:t>
            </a:r>
            <a:r>
              <a:rPr lang="en-US" dirty="0" err="1"/>
              <a:t>vs</a:t>
            </a:r>
            <a:r>
              <a:rPr lang="en-US" dirty="0"/>
              <a:t> PMM (6 months)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30</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9" name="Content Placeholder 8"/>
          <p:cNvPicPr>
            <a:picLocks noGrp="1" noChangeAspect="1"/>
          </p:cNvPicPr>
          <p:nvPr>
            <p:ph idx="1"/>
          </p:nvPr>
        </p:nvPicPr>
        <p:blipFill>
          <a:blip r:embed="rId2"/>
          <a:srcRect l="-5337" r="-5337"/>
          <a:stretch>
            <a:fillRect/>
          </a:stretch>
        </p:blipFill>
        <p:spPr/>
      </p:pic>
      <p:sp>
        <p:nvSpPr>
          <p:cNvPr id="10" name="TextBox 9"/>
          <p:cNvSpPr txBox="1"/>
          <p:nvPr/>
        </p:nvSpPr>
        <p:spPr>
          <a:xfrm>
            <a:off x="5435248" y="6158762"/>
            <a:ext cx="2886427" cy="338554"/>
          </a:xfrm>
          <a:prstGeom prst="rect">
            <a:avLst/>
          </a:prstGeom>
          <a:noFill/>
        </p:spPr>
        <p:txBody>
          <a:bodyPr wrap="none" rtlCol="0">
            <a:spAutoFit/>
          </a:bodyPr>
          <a:lstStyle/>
          <a:p>
            <a:r>
              <a:rPr lang="en-US" sz="1600" dirty="0">
                <a:solidFill>
                  <a:srgbClr val="7F7F7F"/>
                </a:solidFill>
              </a:rPr>
              <a:t>Mitov et al. 2018, in preparation</a:t>
            </a:r>
          </a:p>
        </p:txBody>
      </p:sp>
    </p:spTree>
    <p:extLst>
      <p:ext uri="{BB962C8B-B14F-4D97-AF65-F5344CB8AC3E}">
        <p14:creationId xmlns:p14="http://schemas.microsoft.com/office/powerpoint/2010/main" val="2137321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rgbClr val="000000"/>
                </a:solidFill>
              </a:rPr>
              <a:t>Methods</a:t>
            </a:r>
          </a:p>
          <a:p>
            <a:pPr marL="514350" indent="-514350">
              <a:buFont typeface="+mj-lt"/>
              <a:buAutoNum type="arabicPeriod"/>
            </a:pPr>
            <a:r>
              <a:rPr lang="en-US" dirty="0">
                <a:solidFill>
                  <a:srgbClr val="000000"/>
                </a:solidFill>
              </a:rPr>
              <a:t>Results from UKDRDB subtype B data</a:t>
            </a:r>
          </a:p>
          <a:p>
            <a:pPr marL="514350" indent="-514350">
              <a:buFont typeface="+mj-lt"/>
              <a:buAutoNum type="arabicPeriod"/>
            </a:pPr>
            <a:r>
              <a:rPr lang="en-US" dirty="0">
                <a:solidFill>
                  <a:srgbClr val="000000"/>
                </a:solidFill>
              </a:rPr>
              <a:t>New Results</a:t>
            </a:r>
          </a:p>
          <a:p>
            <a:pPr marL="514350" indent="-514350">
              <a:buFont typeface="+mj-lt"/>
              <a:buAutoNum type="arabicPeriod"/>
            </a:pPr>
            <a:r>
              <a:rPr lang="en-US" dirty="0">
                <a:solidFill>
                  <a:srgbClr val="000000"/>
                </a:solidFill>
              </a:rPr>
              <a:t>A toy model of an epidemic</a:t>
            </a:r>
          </a:p>
          <a:p>
            <a:pPr marL="514350" indent="-514350">
              <a:buFont typeface="+mj-lt"/>
              <a:buAutoNum type="arabicPeriod"/>
            </a:pPr>
            <a:r>
              <a:rPr lang="en-US" dirty="0">
                <a:solidFill>
                  <a:srgbClr val="7F7F7F"/>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31</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21765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toy model of an HIV epidemic</a:t>
            </a:r>
          </a:p>
        </p:txBody>
      </p:sp>
      <p:sp>
        <p:nvSpPr>
          <p:cNvPr id="4" name="Slide Number Placeholder 3"/>
          <p:cNvSpPr>
            <a:spLocks noGrp="1"/>
          </p:cNvSpPr>
          <p:nvPr>
            <p:ph type="sldNum" sz="quarter" idx="12"/>
          </p:nvPr>
        </p:nvSpPr>
        <p:spPr/>
        <p:txBody>
          <a:bodyPr/>
          <a:lstStyle/>
          <a:p>
            <a:fld id="{173906CC-AF2C-714C-B80A-5E36F3A316DA}" type="slidenum">
              <a:rPr lang="en-US" smtClean="0"/>
              <a:pPr/>
              <a:t>32</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168215" y="1341714"/>
            <a:ext cx="8871198" cy="4463549"/>
          </a:xfrm>
          <a:prstGeom prst="rect">
            <a:avLst/>
          </a:prstGeom>
        </p:spPr>
      </p:pic>
      <p:sp>
        <p:nvSpPr>
          <p:cNvPr id="8" name="TextBox 7"/>
          <p:cNvSpPr txBox="1"/>
          <p:nvPr/>
        </p:nvSpPr>
        <p:spPr>
          <a:xfrm>
            <a:off x="6697497" y="5901841"/>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338446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33</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1289513" y="-59926"/>
            <a:ext cx="6408712" cy="6383860"/>
          </a:xfrm>
          <a:prstGeom prst="rect">
            <a:avLst/>
          </a:prstGeom>
        </p:spPr>
      </p:pic>
      <p:sp>
        <p:nvSpPr>
          <p:cNvPr id="8" name="TextBox 7"/>
          <p:cNvSpPr txBox="1"/>
          <p:nvPr/>
        </p:nvSpPr>
        <p:spPr>
          <a:xfrm>
            <a:off x="5379767" y="6199480"/>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1022183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34</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8" name="Picture 7" descr="FigS7-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069" y="72723"/>
            <a:ext cx="5995755" cy="5995755"/>
          </a:xfrm>
          <a:prstGeom prst="rect">
            <a:avLst/>
          </a:prstGeom>
        </p:spPr>
      </p:pic>
      <p:sp>
        <p:nvSpPr>
          <p:cNvPr id="9" name="TextBox 8"/>
          <p:cNvSpPr txBox="1"/>
          <p:nvPr/>
        </p:nvSpPr>
        <p:spPr>
          <a:xfrm>
            <a:off x="5260026" y="6098360"/>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329832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rgbClr val="000000"/>
                </a:solidFill>
              </a:rPr>
              <a:t>Methods</a:t>
            </a:r>
          </a:p>
          <a:p>
            <a:pPr marL="514350" indent="-514350">
              <a:buFont typeface="+mj-lt"/>
              <a:buAutoNum type="arabicPeriod"/>
            </a:pPr>
            <a:r>
              <a:rPr lang="en-US" dirty="0">
                <a:solidFill>
                  <a:srgbClr val="000000"/>
                </a:solidFill>
              </a:rPr>
              <a:t>Results from UKDRDB subtype B data</a:t>
            </a:r>
          </a:p>
          <a:p>
            <a:pPr marL="514350" indent="-514350">
              <a:buFont typeface="+mj-lt"/>
              <a:buAutoNum type="arabicPeriod"/>
            </a:pPr>
            <a:r>
              <a:rPr lang="en-US" dirty="0">
                <a:solidFill>
                  <a:srgbClr val="000000"/>
                </a:solidFill>
              </a:rPr>
              <a:t>New Results</a:t>
            </a:r>
          </a:p>
          <a:p>
            <a:pPr marL="514350" indent="-514350">
              <a:buFont typeface="+mj-lt"/>
              <a:buAutoNum type="arabicPeriod"/>
            </a:pPr>
            <a:r>
              <a:rPr lang="en-US" dirty="0">
                <a:solidFill>
                  <a:srgbClr val="000000"/>
                </a:solidFill>
              </a:rPr>
              <a:t>A toy model of an epidemic</a:t>
            </a:r>
          </a:p>
          <a:p>
            <a:pPr marL="514350" indent="-514350">
              <a:buFont typeface="+mj-lt"/>
              <a:buAutoNum type="arabicPeriod"/>
            </a:pPr>
            <a:r>
              <a:rPr lang="en-US" dirty="0">
                <a:solidFill>
                  <a:srgbClr val="000000"/>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35</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21765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lstStyle/>
          <a:p>
            <a:r>
              <a:rPr lang="en-US" dirty="0"/>
              <a:t>R-packages:</a:t>
            </a:r>
          </a:p>
          <a:p>
            <a:pPr lvl="1"/>
            <a:r>
              <a:rPr lang="en-US" dirty="0"/>
              <a:t>POUMM (</a:t>
            </a:r>
            <a:r>
              <a:rPr lang="en-US" dirty="0">
                <a:hlinkClick r:id="rId2"/>
              </a:rPr>
              <a:t>https://github.com/venelin/POUMM</a:t>
            </a:r>
            <a:r>
              <a:rPr lang="en-US" dirty="0"/>
              <a:t>)</a:t>
            </a:r>
          </a:p>
          <a:p>
            <a:pPr lvl="1"/>
            <a:r>
              <a:rPr lang="en-US" dirty="0" err="1"/>
              <a:t>Patherit</a:t>
            </a:r>
            <a:r>
              <a:rPr lang="en-US" dirty="0"/>
              <a:t> (</a:t>
            </a:r>
            <a:r>
              <a:rPr lang="en-US" dirty="0">
                <a:hlinkClick r:id="rId3"/>
              </a:rPr>
              <a:t>https://github.com/venelin/patherit</a:t>
            </a:r>
            <a:r>
              <a:rPr lang="en-US" dirty="0"/>
              <a:t>)</a:t>
            </a:r>
          </a:p>
          <a:p>
            <a:pPr lvl="1"/>
            <a:r>
              <a:rPr lang="en-US" dirty="0" err="1"/>
              <a:t>Toyepidemic</a:t>
            </a:r>
            <a:r>
              <a:rPr lang="en-US" dirty="0"/>
              <a:t> (</a:t>
            </a:r>
            <a:r>
              <a:rPr lang="en-US" dirty="0">
                <a:hlinkClick r:id="rId4"/>
              </a:rPr>
              <a:t>https://github.com/venelin/toyepidemic</a:t>
            </a:r>
            <a:r>
              <a:rPr lang="en-US" dirty="0"/>
              <a:t>)</a:t>
            </a:r>
          </a:p>
          <a:p>
            <a:endParaRPr lang="en-US" dirty="0"/>
          </a:p>
          <a:p>
            <a:r>
              <a:rPr lang="en-US" dirty="0"/>
              <a:t>Shiny web-site reporting the combined SHCS + UKDRDB analysis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36</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733259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457200" y="1191179"/>
            <a:ext cx="8229600" cy="5309055"/>
          </a:xfrm>
        </p:spPr>
        <p:txBody>
          <a:bodyPr>
            <a:noAutofit/>
          </a:bodyPr>
          <a:lstStyle/>
          <a:p>
            <a:r>
              <a:rPr lang="en-US" sz="1600" dirty="0"/>
              <a:t>When accounting for within-host viral mutation, different methods and big cohort studies agree on H</a:t>
            </a:r>
            <a:r>
              <a:rPr lang="en-US" sz="1600" baseline="30000" dirty="0"/>
              <a:t>2</a:t>
            </a:r>
            <a:r>
              <a:rPr lang="en-US" sz="1600" dirty="0"/>
              <a:t> = 0.25 (+/- 0.1) for subtype B populations; </a:t>
            </a:r>
          </a:p>
          <a:p>
            <a:r>
              <a:rPr lang="is-IS" sz="1600" dirty="0"/>
              <a:t>… </a:t>
            </a:r>
            <a:r>
              <a:rPr lang="en-US" sz="1600" dirty="0"/>
              <a:t>However, both, donor-recipient regression and phylogenetic mixed models are prone to sampling bias, which can be important in the case of within/between host selection.</a:t>
            </a:r>
            <a:br>
              <a:rPr lang="en-US" sz="1600" dirty="0"/>
            </a:br>
            <a:endParaRPr lang="en-US" sz="1600" dirty="0"/>
          </a:p>
          <a:p>
            <a:r>
              <a:rPr lang="en-US" sz="1600" dirty="0"/>
              <a:t>The estimate of H</a:t>
            </a:r>
            <a:r>
              <a:rPr lang="en-US" sz="1600" baseline="30000" dirty="0"/>
              <a:t>2</a:t>
            </a:r>
            <a:r>
              <a:rPr lang="en-US" sz="1600" dirty="0"/>
              <a:t> = 0.25 is more likely a lower bound since it neglects the presence of viral </a:t>
            </a:r>
            <a:r>
              <a:rPr lang="en-US" sz="1600" dirty="0" err="1"/>
              <a:t>quasispecies</a:t>
            </a:r>
            <a:r>
              <a:rPr lang="en-US" sz="1600" dirty="0"/>
              <a:t> and transmission bottlenecks.</a:t>
            </a:r>
          </a:p>
          <a:p>
            <a:endParaRPr lang="en-US" sz="1600" dirty="0"/>
          </a:p>
          <a:p>
            <a:r>
              <a:rPr lang="en-US" sz="1600" dirty="0"/>
              <a:t>UK and CH subtype B with strict SPVL definition exhibit a similar pattern of </a:t>
            </a:r>
            <a:r>
              <a:rPr lang="en-US" sz="1600" dirty="0" err="1"/>
              <a:t>decorrelation</a:t>
            </a:r>
            <a:r>
              <a:rPr lang="en-US" sz="1600" dirty="0"/>
              <a:t> between phylogenetic pairs. </a:t>
            </a:r>
          </a:p>
          <a:p>
            <a:r>
              <a:rPr lang="is-IS" sz="1600" dirty="0"/>
              <a:t>… </a:t>
            </a:r>
            <a:r>
              <a:rPr lang="en-US" sz="1600" dirty="0"/>
              <a:t>This pattern should be considered with caution since it might be a footprint of sampling bias in the above heritability estimates;</a:t>
            </a:r>
          </a:p>
          <a:p>
            <a:r>
              <a:rPr lang="is-IS" sz="1600" dirty="0"/>
              <a:t>… </a:t>
            </a:r>
            <a:r>
              <a:rPr lang="en-US" sz="1600" dirty="0"/>
              <a:t>This pattern cannot be reproduced by current PCM methods (e.g. PMM and POUMM);</a:t>
            </a:r>
          </a:p>
          <a:p>
            <a:r>
              <a:rPr lang="is-IS" sz="1600" dirty="0"/>
              <a:t>… </a:t>
            </a:r>
            <a:r>
              <a:rPr lang="en-US" sz="1600" dirty="0"/>
              <a:t>yet it can be reproduced by mechanistic simulations combining within-host and between-host selection with SIR dynamics. </a:t>
            </a:r>
          </a:p>
          <a:p>
            <a:endParaRPr lang="en-US" sz="1600" dirty="0"/>
          </a:p>
          <a:p>
            <a:r>
              <a:rPr lang="en-US" sz="1600" dirty="0"/>
              <a:t>Robust correlation measures such as the MCD and the Spearman’s rank correlation should be given preference to mean product moment estimates (e.g. Pearson’s correlation) to diminish the influence of outliers in the data.</a:t>
            </a:r>
          </a:p>
        </p:txBody>
      </p:sp>
      <p:sp>
        <p:nvSpPr>
          <p:cNvPr id="4" name="Slide Number Placeholder 3"/>
          <p:cNvSpPr>
            <a:spLocks noGrp="1"/>
          </p:cNvSpPr>
          <p:nvPr>
            <p:ph type="sldNum" sz="quarter" idx="12"/>
          </p:nvPr>
        </p:nvSpPr>
        <p:spPr/>
        <p:txBody>
          <a:bodyPr/>
          <a:lstStyle/>
          <a:p>
            <a:fld id="{173906CC-AF2C-714C-B80A-5E36F3A316DA}" type="slidenum">
              <a:rPr lang="en-US" smtClean="0"/>
              <a:pPr/>
              <a:t>37</a:t>
            </a:fld>
            <a:endParaRPr lang="en-US" dirty="0"/>
          </a:p>
        </p:txBody>
      </p:sp>
      <p:sp>
        <p:nvSpPr>
          <p:cNvPr id="5" name="Date Placeholder 4"/>
          <p:cNvSpPr>
            <a:spLocks noGrp="1"/>
          </p:cNvSpPr>
          <p:nvPr>
            <p:ph type="dt" sz="half" idx="2"/>
          </p:nvPr>
        </p:nvSpPr>
        <p:spPr/>
        <p:txBody>
          <a:bodyPr/>
          <a:lstStyle/>
          <a:p>
            <a:r>
              <a:rPr lang="en-US" dirty="0"/>
              <a:t>Venelin Mitov, </a:t>
            </a:r>
            <a:r>
              <a:rPr lang="en-US" dirty="0" err="1"/>
              <a:t>cEvo</a:t>
            </a:r>
            <a:r>
              <a:rPr lang="en-US" dirty="0"/>
              <a:t>, D-BSSE, ETH Zurich</a:t>
            </a:r>
          </a:p>
        </p:txBody>
      </p:sp>
    </p:spTree>
    <p:extLst>
      <p:ext uri="{BB962C8B-B14F-4D97-AF65-F5344CB8AC3E}">
        <p14:creationId xmlns:p14="http://schemas.microsoft.com/office/powerpoint/2010/main" val="1468004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3906CC-AF2C-714C-B80A-5E36F3A316DA}" type="slidenum">
              <a:rPr lang="en-US" smtClean="0"/>
              <a:pPr/>
              <a:t>38</a:t>
            </a:fld>
            <a:endParaRPr lang="en-US" dirty="0"/>
          </a:p>
        </p:txBody>
      </p:sp>
      <p:sp>
        <p:nvSpPr>
          <p:cNvPr id="5" name="Date Placeholder 4"/>
          <p:cNvSpPr>
            <a:spLocks noGrp="1"/>
          </p:cNvSpPr>
          <p:nvPr>
            <p:ph type="dt" sz="half" idx="2"/>
          </p:nvPr>
        </p:nvSpPr>
        <p:spPr/>
        <p:txBody>
          <a:bodyPr/>
          <a:lstStyle/>
          <a:p>
            <a:r>
              <a:rPr lang="en-US" dirty="0"/>
              <a:t>Venelin Mitov, </a:t>
            </a:r>
            <a:r>
              <a:rPr lang="en-US" dirty="0" err="1"/>
              <a:t>cEvo</a:t>
            </a:r>
            <a:r>
              <a:rPr lang="en-US" dirty="0"/>
              <a:t>, D-BSSE, ETH Zurich</a:t>
            </a:r>
          </a:p>
        </p:txBody>
      </p:sp>
      <p:sp>
        <p:nvSpPr>
          <p:cNvPr id="8" name="Content Placeholder 7"/>
          <p:cNvSpPr>
            <a:spLocks noGrp="1"/>
          </p:cNvSpPr>
          <p:nvPr>
            <p:ph idx="1"/>
          </p:nvPr>
        </p:nvSpPr>
        <p:spPr/>
        <p:txBody>
          <a:bodyPr/>
          <a:lstStyle/>
          <a:p>
            <a:r>
              <a:rPr lang="en-US" dirty="0"/>
              <a:t>ETH Zurich: </a:t>
            </a:r>
            <a:r>
              <a:rPr lang="en-US" dirty="0" err="1"/>
              <a:t>Tanja</a:t>
            </a:r>
            <a:r>
              <a:rPr lang="en-US" dirty="0"/>
              <a:t> </a:t>
            </a:r>
            <a:r>
              <a:rPr lang="en-US" dirty="0" err="1"/>
              <a:t>Stadler</a:t>
            </a:r>
            <a:endParaRPr lang="en-US" dirty="0"/>
          </a:p>
          <a:p>
            <a:r>
              <a:rPr lang="en-US" dirty="0"/>
              <a:t>Data from </a:t>
            </a:r>
            <a:r>
              <a:rPr lang="en-US" dirty="0" err="1"/>
              <a:t>Hodcroft</a:t>
            </a:r>
            <a:r>
              <a:rPr lang="en-US" dirty="0"/>
              <a:t> et al. 2014: Emma </a:t>
            </a:r>
            <a:r>
              <a:rPr lang="en-US" dirty="0" err="1"/>
              <a:t>Hodcroft</a:t>
            </a:r>
            <a:r>
              <a:rPr lang="en-US" dirty="0"/>
              <a:t> and Andrew Leigh Brown;</a:t>
            </a:r>
          </a:p>
          <a:p>
            <a:r>
              <a:rPr lang="en-US" dirty="0"/>
              <a:t>UK DRDB: Anna </a:t>
            </a:r>
            <a:r>
              <a:rPr lang="en-US" dirty="0" err="1"/>
              <a:t>Tostevin</a:t>
            </a:r>
            <a:r>
              <a:rPr lang="en-US" dirty="0"/>
              <a:t> and David Dunn;</a:t>
            </a:r>
          </a:p>
          <a:p>
            <a:r>
              <a:rPr lang="en-US" dirty="0"/>
              <a:t>SHCS: Roger </a:t>
            </a:r>
            <a:r>
              <a:rPr lang="en-US" dirty="0" err="1"/>
              <a:t>Kouyos</a:t>
            </a:r>
            <a:r>
              <a:rPr lang="en-US" dirty="0"/>
              <a:t> and </a:t>
            </a:r>
            <a:r>
              <a:rPr lang="en-US" dirty="0" err="1"/>
              <a:t>Huldrych</a:t>
            </a:r>
            <a:r>
              <a:rPr lang="en-US" dirty="0"/>
              <a:t> </a:t>
            </a:r>
            <a:r>
              <a:rPr lang="en-US" dirty="0" err="1"/>
              <a:t>Günthard</a:t>
            </a:r>
            <a:r>
              <a:rPr lang="en-US" dirty="0"/>
              <a:t>.</a:t>
            </a:r>
          </a:p>
        </p:txBody>
      </p:sp>
      <p:pic>
        <p:nvPicPr>
          <p:cNvPr id="7" name="Picture 6" descr="DSC020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4396552"/>
            <a:ext cx="2530623" cy="1897967"/>
          </a:xfrm>
          <a:prstGeom prst="rect">
            <a:avLst/>
          </a:prstGeom>
        </p:spPr>
      </p:pic>
      <p:sp>
        <p:nvSpPr>
          <p:cNvPr id="2" name="Title 1"/>
          <p:cNvSpPr>
            <a:spLocks noGrp="1"/>
          </p:cNvSpPr>
          <p:nvPr>
            <p:ph type="title"/>
          </p:nvPr>
        </p:nvSpPr>
        <p:spPr/>
        <p:txBody>
          <a:bodyPr/>
          <a:lstStyle/>
          <a:p>
            <a:r>
              <a:rPr lang="en-US" dirty="0"/>
              <a:t>Acknowledgements</a:t>
            </a:r>
          </a:p>
        </p:txBody>
      </p:sp>
      <p:pic>
        <p:nvPicPr>
          <p:cNvPr id="9" name="Picture 8" descr="ETH-Logo.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0177" y="4571983"/>
            <a:ext cx="2398464" cy="663959"/>
          </a:xfrm>
          <a:prstGeom prst="rect">
            <a:avLst/>
          </a:prstGeom>
        </p:spPr>
      </p:pic>
      <p:pic>
        <p:nvPicPr>
          <p:cNvPr id="10" name="Picture 9" descr="Screen Shot 2015-05-10 at 15.00.00.png"/>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4652014" y="4619152"/>
            <a:ext cx="1308927" cy="616790"/>
          </a:xfrm>
          <a:prstGeom prst="rect">
            <a:avLst/>
          </a:prstGeom>
        </p:spPr>
      </p:pic>
      <p:pic>
        <p:nvPicPr>
          <p:cNvPr id="11" name="Picture 10"/>
          <p:cNvPicPr>
            <a:picLocks noChangeAspect="1"/>
          </p:cNvPicPr>
          <p:nvPr/>
        </p:nvPicPr>
        <p:blipFill>
          <a:blip r:embed="rId5"/>
          <a:stretch>
            <a:fillRect/>
          </a:stretch>
        </p:blipFill>
        <p:spPr>
          <a:xfrm>
            <a:off x="3225832" y="5235942"/>
            <a:ext cx="950788" cy="715762"/>
          </a:xfrm>
          <a:prstGeom prst="rect">
            <a:avLst/>
          </a:prstGeom>
        </p:spPr>
      </p:pic>
    </p:spTree>
    <p:extLst>
      <p:ext uri="{BB962C8B-B14F-4D97-AF65-F5344CB8AC3E}">
        <p14:creationId xmlns:p14="http://schemas.microsoft.com/office/powerpoint/2010/main" val="208096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39</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descr="FigS3-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135" y="559970"/>
            <a:ext cx="5294690" cy="5190052"/>
          </a:xfrm>
          <a:prstGeom prst="rect">
            <a:avLst/>
          </a:prstGeom>
        </p:spPr>
      </p:pic>
      <p:sp>
        <p:nvSpPr>
          <p:cNvPr id="8" name="TextBox 7"/>
          <p:cNvSpPr txBox="1"/>
          <p:nvPr/>
        </p:nvSpPr>
        <p:spPr>
          <a:xfrm>
            <a:off x="4812001" y="5913789"/>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63573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276"/>
            <a:ext cx="8229600" cy="1143000"/>
          </a:xfrm>
        </p:spPr>
        <p:txBody>
          <a:bodyPr>
            <a:normAutofit/>
          </a:bodyPr>
          <a:lstStyle/>
          <a:p>
            <a:r>
              <a:rPr lang="en-US" dirty="0"/>
              <a:t>Broad-sense Heritability </a:t>
            </a:r>
          </a:p>
        </p:txBody>
      </p:sp>
      <p:pic>
        <p:nvPicPr>
          <p:cNvPr id="10" name="Content Placeholder 9"/>
          <p:cNvPicPr>
            <a:picLocks noGrp="1" noChangeAspect="1"/>
          </p:cNvPicPr>
          <p:nvPr>
            <p:ph idx="1"/>
          </p:nvPr>
        </p:nvPicPr>
        <p:blipFill rotWithShape="1">
          <a:blip r:embed="rId5"/>
          <a:srcRect l="268" r="-79"/>
          <a:stretch/>
        </p:blipFill>
        <p:spPr>
          <a:xfrm>
            <a:off x="1498548" y="1763458"/>
            <a:ext cx="3449523" cy="3565175"/>
          </a:xfrm>
        </p:spPr>
      </p:pic>
      <p:sp>
        <p:nvSpPr>
          <p:cNvPr id="11" name="Rectangle 10"/>
          <p:cNvSpPr/>
          <p:nvPr/>
        </p:nvSpPr>
        <p:spPr>
          <a:xfrm>
            <a:off x="1511641" y="1724177"/>
            <a:ext cx="858225" cy="3598977"/>
          </a:xfrm>
          <a:prstGeom prst="rect">
            <a:avLst/>
          </a:prstGeom>
          <a:solidFill>
            <a:schemeClr val="bg1">
              <a:lumMod val="85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2923" y="1719449"/>
            <a:ext cx="858225" cy="3603705"/>
          </a:xfrm>
          <a:prstGeom prst="rect">
            <a:avLst/>
          </a:prstGeom>
          <a:solidFill>
            <a:schemeClr val="bg1">
              <a:lumMod val="85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93503" y="1745637"/>
            <a:ext cx="1154568" cy="3572789"/>
          </a:xfrm>
          <a:prstGeom prst="rect">
            <a:avLst/>
          </a:prstGeom>
          <a:solidFill>
            <a:schemeClr val="bg1">
              <a:lumMod val="85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905036" y="1799258"/>
            <a:ext cx="476926" cy="369332"/>
          </a:xfrm>
          <a:prstGeom prst="rect">
            <a:avLst/>
          </a:prstGeom>
          <a:noFill/>
        </p:spPr>
        <p:txBody>
          <a:bodyPr wrap="none" rtlCol="0">
            <a:spAutoFit/>
          </a:bodyPr>
          <a:lstStyle/>
          <a:p>
            <a:r>
              <a:rPr lang="en-US" dirty="0"/>
              <a:t>4.0</a:t>
            </a:r>
          </a:p>
        </p:txBody>
      </p:sp>
      <p:sp>
        <p:nvSpPr>
          <p:cNvPr id="15" name="TextBox 14"/>
          <p:cNvSpPr txBox="1"/>
          <p:nvPr/>
        </p:nvSpPr>
        <p:spPr>
          <a:xfrm>
            <a:off x="5900320" y="2161162"/>
            <a:ext cx="479618" cy="369332"/>
          </a:xfrm>
          <a:prstGeom prst="rect">
            <a:avLst/>
          </a:prstGeom>
          <a:noFill/>
        </p:spPr>
        <p:txBody>
          <a:bodyPr wrap="none" rtlCol="0">
            <a:spAutoFit/>
          </a:bodyPr>
          <a:lstStyle/>
          <a:p>
            <a:r>
              <a:rPr lang="en-US" dirty="0"/>
              <a:t>4.4</a:t>
            </a:r>
          </a:p>
        </p:txBody>
      </p:sp>
      <p:sp>
        <p:nvSpPr>
          <p:cNvPr id="16" name="TextBox 15"/>
          <p:cNvSpPr txBox="1"/>
          <p:nvPr/>
        </p:nvSpPr>
        <p:spPr>
          <a:xfrm>
            <a:off x="5908697" y="2562348"/>
            <a:ext cx="479618" cy="369332"/>
          </a:xfrm>
          <a:prstGeom prst="rect">
            <a:avLst/>
          </a:prstGeom>
          <a:noFill/>
        </p:spPr>
        <p:txBody>
          <a:bodyPr wrap="none" rtlCol="0">
            <a:spAutoFit/>
          </a:bodyPr>
          <a:lstStyle/>
          <a:p>
            <a:r>
              <a:rPr lang="en-US" dirty="0"/>
              <a:t>4.8</a:t>
            </a:r>
          </a:p>
        </p:txBody>
      </p:sp>
      <p:sp>
        <p:nvSpPr>
          <p:cNvPr id="17" name="TextBox 16"/>
          <p:cNvSpPr txBox="1"/>
          <p:nvPr/>
        </p:nvSpPr>
        <p:spPr>
          <a:xfrm>
            <a:off x="5913413" y="2986084"/>
            <a:ext cx="476926" cy="369332"/>
          </a:xfrm>
          <a:prstGeom prst="rect">
            <a:avLst/>
          </a:prstGeom>
          <a:noFill/>
        </p:spPr>
        <p:txBody>
          <a:bodyPr wrap="none" rtlCol="0">
            <a:spAutoFit/>
          </a:bodyPr>
          <a:lstStyle/>
          <a:p>
            <a:r>
              <a:rPr lang="en-US" dirty="0"/>
              <a:t>3.0</a:t>
            </a:r>
          </a:p>
        </p:txBody>
      </p:sp>
      <p:sp>
        <p:nvSpPr>
          <p:cNvPr id="18" name="TextBox 17"/>
          <p:cNvSpPr txBox="1"/>
          <p:nvPr/>
        </p:nvSpPr>
        <p:spPr>
          <a:xfrm>
            <a:off x="5908697" y="3347988"/>
            <a:ext cx="479618" cy="369332"/>
          </a:xfrm>
          <a:prstGeom prst="rect">
            <a:avLst/>
          </a:prstGeom>
          <a:noFill/>
        </p:spPr>
        <p:txBody>
          <a:bodyPr wrap="none" rtlCol="0">
            <a:spAutoFit/>
          </a:bodyPr>
          <a:lstStyle/>
          <a:p>
            <a:r>
              <a:rPr lang="en-US" dirty="0"/>
              <a:t>3.4</a:t>
            </a:r>
          </a:p>
        </p:txBody>
      </p:sp>
      <p:sp>
        <p:nvSpPr>
          <p:cNvPr id="19" name="TextBox 18"/>
          <p:cNvSpPr txBox="1"/>
          <p:nvPr/>
        </p:nvSpPr>
        <p:spPr>
          <a:xfrm>
            <a:off x="5917074" y="3749174"/>
            <a:ext cx="479618" cy="369332"/>
          </a:xfrm>
          <a:prstGeom prst="rect">
            <a:avLst/>
          </a:prstGeom>
          <a:noFill/>
        </p:spPr>
        <p:txBody>
          <a:bodyPr wrap="none" rtlCol="0">
            <a:spAutoFit/>
          </a:bodyPr>
          <a:lstStyle/>
          <a:p>
            <a:r>
              <a:rPr lang="en-US" dirty="0"/>
              <a:t>3.8</a:t>
            </a:r>
          </a:p>
        </p:txBody>
      </p:sp>
      <p:sp>
        <p:nvSpPr>
          <p:cNvPr id="20" name="TextBox 19"/>
          <p:cNvSpPr txBox="1"/>
          <p:nvPr/>
        </p:nvSpPr>
        <p:spPr>
          <a:xfrm>
            <a:off x="5913413" y="4164544"/>
            <a:ext cx="476926" cy="369332"/>
          </a:xfrm>
          <a:prstGeom prst="rect">
            <a:avLst/>
          </a:prstGeom>
          <a:noFill/>
        </p:spPr>
        <p:txBody>
          <a:bodyPr wrap="none" rtlCol="0">
            <a:spAutoFit/>
          </a:bodyPr>
          <a:lstStyle/>
          <a:p>
            <a:r>
              <a:rPr lang="en-US" dirty="0"/>
              <a:t>2.0</a:t>
            </a:r>
          </a:p>
        </p:txBody>
      </p:sp>
      <p:sp>
        <p:nvSpPr>
          <p:cNvPr id="21" name="TextBox 20"/>
          <p:cNvSpPr txBox="1"/>
          <p:nvPr/>
        </p:nvSpPr>
        <p:spPr>
          <a:xfrm>
            <a:off x="5908697" y="4526448"/>
            <a:ext cx="479618" cy="369332"/>
          </a:xfrm>
          <a:prstGeom prst="rect">
            <a:avLst/>
          </a:prstGeom>
          <a:noFill/>
        </p:spPr>
        <p:txBody>
          <a:bodyPr wrap="none" rtlCol="0">
            <a:spAutoFit/>
          </a:bodyPr>
          <a:lstStyle/>
          <a:p>
            <a:r>
              <a:rPr lang="en-US" dirty="0"/>
              <a:t>2.4</a:t>
            </a:r>
          </a:p>
        </p:txBody>
      </p:sp>
      <p:sp>
        <p:nvSpPr>
          <p:cNvPr id="22" name="TextBox 21"/>
          <p:cNvSpPr txBox="1"/>
          <p:nvPr/>
        </p:nvSpPr>
        <p:spPr>
          <a:xfrm>
            <a:off x="5917074" y="4927634"/>
            <a:ext cx="479618" cy="369332"/>
          </a:xfrm>
          <a:prstGeom prst="rect">
            <a:avLst/>
          </a:prstGeom>
          <a:noFill/>
        </p:spPr>
        <p:txBody>
          <a:bodyPr wrap="none" rtlCol="0">
            <a:spAutoFit/>
          </a:bodyPr>
          <a:lstStyle/>
          <a:p>
            <a:r>
              <a:rPr lang="en-US" dirty="0"/>
              <a:t>2.8</a:t>
            </a:r>
          </a:p>
        </p:txBody>
      </p:sp>
      <p:sp>
        <p:nvSpPr>
          <p:cNvPr id="24" name="TextBox 23"/>
          <p:cNvSpPr txBox="1"/>
          <p:nvPr/>
        </p:nvSpPr>
        <p:spPr>
          <a:xfrm>
            <a:off x="7521890" y="1887496"/>
            <a:ext cx="479618" cy="923330"/>
          </a:xfrm>
          <a:prstGeom prst="rect">
            <a:avLst/>
          </a:prstGeom>
          <a:noFill/>
        </p:spPr>
        <p:txBody>
          <a:bodyPr wrap="none" rtlCol="0">
            <a:spAutoFit/>
          </a:bodyPr>
          <a:lstStyle/>
          <a:p>
            <a:r>
              <a:rPr lang="en-US" dirty="0"/>
              <a:t>4.4</a:t>
            </a:r>
            <a:br>
              <a:rPr lang="en-US" dirty="0"/>
            </a:br>
            <a:r>
              <a:rPr lang="en-US" dirty="0"/>
              <a:t>4.4</a:t>
            </a:r>
            <a:br>
              <a:rPr lang="en-US" dirty="0"/>
            </a:br>
            <a:r>
              <a:rPr lang="en-US" dirty="0"/>
              <a:t>4.4</a:t>
            </a:r>
          </a:p>
        </p:txBody>
      </p:sp>
      <p:sp>
        <p:nvSpPr>
          <p:cNvPr id="27" name="TextBox 26"/>
          <p:cNvSpPr txBox="1"/>
          <p:nvPr/>
        </p:nvSpPr>
        <p:spPr>
          <a:xfrm>
            <a:off x="7530267" y="3089263"/>
            <a:ext cx="479618" cy="923330"/>
          </a:xfrm>
          <a:prstGeom prst="rect">
            <a:avLst/>
          </a:prstGeom>
          <a:noFill/>
        </p:spPr>
        <p:txBody>
          <a:bodyPr wrap="none" rtlCol="0">
            <a:spAutoFit/>
          </a:bodyPr>
          <a:lstStyle/>
          <a:p>
            <a:r>
              <a:rPr lang="en-US" dirty="0"/>
              <a:t>3.4</a:t>
            </a:r>
            <a:br>
              <a:rPr lang="en-US" dirty="0"/>
            </a:br>
            <a:r>
              <a:rPr lang="en-US" dirty="0"/>
              <a:t>3.4</a:t>
            </a:r>
          </a:p>
          <a:p>
            <a:r>
              <a:rPr lang="en-US" dirty="0"/>
              <a:t>3.4</a:t>
            </a:r>
          </a:p>
        </p:txBody>
      </p:sp>
      <p:sp>
        <p:nvSpPr>
          <p:cNvPr id="30" name="TextBox 29"/>
          <p:cNvSpPr txBox="1"/>
          <p:nvPr/>
        </p:nvSpPr>
        <p:spPr>
          <a:xfrm>
            <a:off x="7530267" y="4252782"/>
            <a:ext cx="479618" cy="923330"/>
          </a:xfrm>
          <a:prstGeom prst="rect">
            <a:avLst/>
          </a:prstGeom>
          <a:noFill/>
        </p:spPr>
        <p:txBody>
          <a:bodyPr wrap="none" rtlCol="0">
            <a:spAutoFit/>
          </a:bodyPr>
          <a:lstStyle/>
          <a:p>
            <a:r>
              <a:rPr lang="en-US" dirty="0"/>
              <a:t>2.4</a:t>
            </a:r>
          </a:p>
          <a:p>
            <a:r>
              <a:rPr lang="en-US" dirty="0"/>
              <a:t>2.4</a:t>
            </a:r>
          </a:p>
          <a:p>
            <a:r>
              <a:rPr lang="en-US" dirty="0"/>
              <a:t>2.4</a:t>
            </a:r>
          </a:p>
        </p:txBody>
      </p:sp>
      <p:sp>
        <p:nvSpPr>
          <p:cNvPr id="32" name="TextBox 31"/>
          <p:cNvSpPr txBox="1"/>
          <p:nvPr/>
        </p:nvSpPr>
        <p:spPr>
          <a:xfrm>
            <a:off x="5106847" y="1794530"/>
            <a:ext cx="344039" cy="369332"/>
          </a:xfrm>
          <a:prstGeom prst="rect">
            <a:avLst/>
          </a:prstGeom>
          <a:noFill/>
        </p:spPr>
        <p:txBody>
          <a:bodyPr wrap="none" rtlCol="0">
            <a:spAutoFit/>
          </a:bodyPr>
          <a:lstStyle/>
          <a:p>
            <a:r>
              <a:rPr lang="en-US" dirty="0"/>
              <a:t>…</a:t>
            </a:r>
          </a:p>
        </p:txBody>
      </p:sp>
      <p:sp>
        <p:nvSpPr>
          <p:cNvPr id="33" name="TextBox 32"/>
          <p:cNvSpPr txBox="1"/>
          <p:nvPr/>
        </p:nvSpPr>
        <p:spPr>
          <a:xfrm>
            <a:off x="5102131" y="2156434"/>
            <a:ext cx="344039" cy="369332"/>
          </a:xfrm>
          <a:prstGeom prst="rect">
            <a:avLst/>
          </a:prstGeom>
          <a:noFill/>
        </p:spPr>
        <p:txBody>
          <a:bodyPr wrap="none" rtlCol="0">
            <a:spAutoFit/>
          </a:bodyPr>
          <a:lstStyle/>
          <a:p>
            <a:r>
              <a:rPr lang="en-US" dirty="0"/>
              <a:t>…</a:t>
            </a:r>
          </a:p>
        </p:txBody>
      </p:sp>
      <p:sp>
        <p:nvSpPr>
          <p:cNvPr id="34" name="TextBox 33"/>
          <p:cNvSpPr txBox="1"/>
          <p:nvPr/>
        </p:nvSpPr>
        <p:spPr>
          <a:xfrm>
            <a:off x="5110508" y="2557620"/>
            <a:ext cx="344039" cy="369332"/>
          </a:xfrm>
          <a:prstGeom prst="rect">
            <a:avLst/>
          </a:prstGeom>
          <a:noFill/>
        </p:spPr>
        <p:txBody>
          <a:bodyPr wrap="none" rtlCol="0">
            <a:spAutoFit/>
          </a:bodyPr>
          <a:lstStyle/>
          <a:p>
            <a:r>
              <a:rPr lang="en-US" dirty="0"/>
              <a:t>…</a:t>
            </a:r>
          </a:p>
        </p:txBody>
      </p:sp>
      <p:sp>
        <p:nvSpPr>
          <p:cNvPr id="35" name="TextBox 34"/>
          <p:cNvSpPr txBox="1"/>
          <p:nvPr/>
        </p:nvSpPr>
        <p:spPr>
          <a:xfrm>
            <a:off x="5115224" y="2981356"/>
            <a:ext cx="344039" cy="369332"/>
          </a:xfrm>
          <a:prstGeom prst="rect">
            <a:avLst/>
          </a:prstGeom>
          <a:noFill/>
        </p:spPr>
        <p:txBody>
          <a:bodyPr wrap="none" rtlCol="0">
            <a:spAutoFit/>
          </a:bodyPr>
          <a:lstStyle/>
          <a:p>
            <a:r>
              <a:rPr lang="en-US" dirty="0"/>
              <a:t>…</a:t>
            </a:r>
          </a:p>
        </p:txBody>
      </p:sp>
      <p:sp>
        <p:nvSpPr>
          <p:cNvPr id="36" name="TextBox 35"/>
          <p:cNvSpPr txBox="1"/>
          <p:nvPr/>
        </p:nvSpPr>
        <p:spPr>
          <a:xfrm>
            <a:off x="5110508" y="3343260"/>
            <a:ext cx="344039" cy="369332"/>
          </a:xfrm>
          <a:prstGeom prst="rect">
            <a:avLst/>
          </a:prstGeom>
          <a:noFill/>
        </p:spPr>
        <p:txBody>
          <a:bodyPr wrap="none" rtlCol="0">
            <a:spAutoFit/>
          </a:bodyPr>
          <a:lstStyle/>
          <a:p>
            <a:r>
              <a:rPr lang="en-US" dirty="0"/>
              <a:t>…</a:t>
            </a:r>
          </a:p>
        </p:txBody>
      </p:sp>
      <p:sp>
        <p:nvSpPr>
          <p:cNvPr id="37" name="TextBox 36"/>
          <p:cNvSpPr txBox="1"/>
          <p:nvPr/>
        </p:nvSpPr>
        <p:spPr>
          <a:xfrm>
            <a:off x="5118885" y="3744446"/>
            <a:ext cx="344039" cy="369332"/>
          </a:xfrm>
          <a:prstGeom prst="rect">
            <a:avLst/>
          </a:prstGeom>
          <a:noFill/>
        </p:spPr>
        <p:txBody>
          <a:bodyPr wrap="none" rtlCol="0">
            <a:spAutoFit/>
          </a:bodyPr>
          <a:lstStyle/>
          <a:p>
            <a:r>
              <a:rPr lang="en-US" dirty="0"/>
              <a:t>…</a:t>
            </a:r>
          </a:p>
        </p:txBody>
      </p:sp>
      <p:sp>
        <p:nvSpPr>
          <p:cNvPr id="38" name="TextBox 37"/>
          <p:cNvSpPr txBox="1"/>
          <p:nvPr/>
        </p:nvSpPr>
        <p:spPr>
          <a:xfrm>
            <a:off x="5115224" y="4159816"/>
            <a:ext cx="344039" cy="369332"/>
          </a:xfrm>
          <a:prstGeom prst="rect">
            <a:avLst/>
          </a:prstGeom>
          <a:noFill/>
        </p:spPr>
        <p:txBody>
          <a:bodyPr wrap="none" rtlCol="0">
            <a:spAutoFit/>
          </a:bodyPr>
          <a:lstStyle/>
          <a:p>
            <a:r>
              <a:rPr lang="en-US" dirty="0"/>
              <a:t>…</a:t>
            </a:r>
          </a:p>
        </p:txBody>
      </p:sp>
      <p:sp>
        <p:nvSpPr>
          <p:cNvPr id="39" name="TextBox 38"/>
          <p:cNvSpPr txBox="1"/>
          <p:nvPr/>
        </p:nvSpPr>
        <p:spPr>
          <a:xfrm>
            <a:off x="5110508" y="4521720"/>
            <a:ext cx="344039" cy="369332"/>
          </a:xfrm>
          <a:prstGeom prst="rect">
            <a:avLst/>
          </a:prstGeom>
          <a:noFill/>
        </p:spPr>
        <p:txBody>
          <a:bodyPr wrap="none" rtlCol="0">
            <a:spAutoFit/>
          </a:bodyPr>
          <a:lstStyle/>
          <a:p>
            <a:r>
              <a:rPr lang="en-US" dirty="0"/>
              <a:t>…</a:t>
            </a:r>
          </a:p>
        </p:txBody>
      </p:sp>
      <p:sp>
        <p:nvSpPr>
          <p:cNvPr id="40" name="TextBox 39"/>
          <p:cNvSpPr txBox="1"/>
          <p:nvPr/>
        </p:nvSpPr>
        <p:spPr>
          <a:xfrm>
            <a:off x="5118885" y="4922906"/>
            <a:ext cx="344039" cy="369332"/>
          </a:xfrm>
          <a:prstGeom prst="rect">
            <a:avLst/>
          </a:prstGeom>
          <a:noFill/>
        </p:spPr>
        <p:txBody>
          <a:bodyPr wrap="none" rtlCol="0">
            <a:spAutoFit/>
          </a:bodyPr>
          <a:lstStyle/>
          <a:p>
            <a:r>
              <a:rPr lang="en-US" dirty="0"/>
              <a:t>…</a:t>
            </a:r>
          </a:p>
        </p:txBody>
      </p:sp>
      <p:sp>
        <p:nvSpPr>
          <p:cNvPr id="41" name="Right Brace 40"/>
          <p:cNvSpPr/>
          <p:nvPr/>
        </p:nvSpPr>
        <p:spPr>
          <a:xfrm>
            <a:off x="6684778" y="1943292"/>
            <a:ext cx="130932" cy="8642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a:off x="6680062" y="3130118"/>
            <a:ext cx="130932" cy="8642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a:off x="6675346" y="4290756"/>
            <a:ext cx="130932" cy="8642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44" name="Object 43"/>
          <p:cNvGraphicFramePr>
            <a:graphicFrameLocks noChangeAspect="1"/>
          </p:cNvGraphicFramePr>
          <p:nvPr>
            <p:extLst>
              <p:ext uri="{D42A27DB-BD31-4B8C-83A1-F6EECF244321}">
                <p14:modId xmlns:p14="http://schemas.microsoft.com/office/powerpoint/2010/main" val="3329668853"/>
              </p:ext>
            </p:extLst>
          </p:nvPr>
        </p:nvGraphicFramePr>
        <p:xfrm>
          <a:off x="3190875" y="5543550"/>
          <a:ext cx="2784475" cy="709613"/>
        </p:xfrm>
        <a:graphic>
          <a:graphicData uri="http://schemas.openxmlformats.org/presentationml/2006/ole">
            <mc:AlternateContent xmlns:mc="http://schemas.openxmlformats.org/markup-compatibility/2006">
              <mc:Choice xmlns:v="urn:schemas-microsoft-com:vml" Requires="v">
                <p:oleObj spid="_x0000_s1161" name="Equation" r:id="rId6" imgW="3289300" imgH="838200" progId="Equation.DSMT4">
                  <p:embed/>
                </p:oleObj>
              </mc:Choice>
              <mc:Fallback>
                <p:oleObj name="Equation" r:id="rId6" imgW="3289300" imgH="838200" progId="Equation.DSMT4">
                  <p:embed/>
                  <p:pic>
                    <p:nvPicPr>
                      <p:cNvPr id="0" name=""/>
                      <p:cNvPicPr/>
                      <p:nvPr/>
                    </p:nvPicPr>
                    <p:blipFill>
                      <a:blip r:embed="rId7"/>
                      <a:stretch>
                        <a:fillRect/>
                      </a:stretch>
                    </p:blipFill>
                    <p:spPr>
                      <a:xfrm>
                        <a:off x="3190875" y="5543550"/>
                        <a:ext cx="2784475" cy="709613"/>
                      </a:xfrm>
                      <a:prstGeom prst="rect">
                        <a:avLst/>
                      </a:prstGeom>
                    </p:spPr>
                  </p:pic>
                </p:oleObj>
              </mc:Fallback>
            </mc:AlternateContent>
          </a:graphicData>
        </a:graphic>
      </p:graphicFrame>
      <p:sp>
        <p:nvSpPr>
          <p:cNvPr id="47" name="TextBox 46"/>
          <p:cNvSpPr txBox="1"/>
          <p:nvPr/>
        </p:nvSpPr>
        <p:spPr>
          <a:xfrm>
            <a:off x="5973967" y="1275040"/>
            <a:ext cx="295010" cy="369332"/>
          </a:xfrm>
          <a:prstGeom prst="rect">
            <a:avLst/>
          </a:prstGeom>
          <a:noFill/>
        </p:spPr>
        <p:txBody>
          <a:bodyPr wrap="none" rtlCol="0">
            <a:spAutoFit/>
          </a:bodyPr>
          <a:lstStyle/>
          <a:p>
            <a:pPr algn="ctr"/>
            <a:r>
              <a:rPr lang="en-US" b="1" dirty="0"/>
              <a:t>Z</a:t>
            </a:r>
          </a:p>
        </p:txBody>
      </p:sp>
      <p:sp>
        <p:nvSpPr>
          <p:cNvPr id="48" name="TextBox 47"/>
          <p:cNvSpPr txBox="1"/>
          <p:nvPr/>
        </p:nvSpPr>
        <p:spPr>
          <a:xfrm>
            <a:off x="7643388" y="1297741"/>
            <a:ext cx="330289" cy="369332"/>
          </a:xfrm>
          <a:prstGeom prst="rect">
            <a:avLst/>
          </a:prstGeom>
          <a:noFill/>
        </p:spPr>
        <p:txBody>
          <a:bodyPr wrap="none" rtlCol="0">
            <a:spAutoFit/>
          </a:bodyPr>
          <a:lstStyle/>
          <a:p>
            <a:pPr algn="ctr"/>
            <a:r>
              <a:rPr lang="en-US" b="1" dirty="0"/>
              <a:t>G</a:t>
            </a:r>
          </a:p>
        </p:txBody>
      </p:sp>
      <p:sp>
        <p:nvSpPr>
          <p:cNvPr id="49" name="TextBox 48"/>
          <p:cNvSpPr txBox="1"/>
          <p:nvPr/>
        </p:nvSpPr>
        <p:spPr>
          <a:xfrm>
            <a:off x="2137275" y="897789"/>
            <a:ext cx="2264863" cy="369332"/>
          </a:xfrm>
          <a:prstGeom prst="rect">
            <a:avLst/>
          </a:prstGeom>
          <a:noFill/>
        </p:spPr>
        <p:txBody>
          <a:bodyPr wrap="none" rtlCol="0">
            <a:spAutoFit/>
          </a:bodyPr>
          <a:lstStyle/>
          <a:p>
            <a:pPr algn="ctr"/>
            <a:r>
              <a:rPr lang="en-US" dirty="0"/>
              <a:t>Quantitative Trait Loci</a:t>
            </a:r>
          </a:p>
        </p:txBody>
      </p:sp>
      <p:cxnSp>
        <p:nvCxnSpPr>
          <p:cNvPr id="51" name="Straight Arrow Connector 50"/>
          <p:cNvCxnSpPr/>
          <p:nvPr/>
        </p:nvCxnSpPr>
        <p:spPr>
          <a:xfrm>
            <a:off x="3269707" y="1341826"/>
            <a:ext cx="408693" cy="403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2452267" y="1341826"/>
            <a:ext cx="817440" cy="403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061120" y="1762006"/>
            <a:ext cx="344039" cy="369332"/>
          </a:xfrm>
          <a:prstGeom prst="rect">
            <a:avLst/>
          </a:prstGeom>
          <a:noFill/>
        </p:spPr>
        <p:txBody>
          <a:bodyPr wrap="none" rtlCol="0">
            <a:spAutoFit/>
          </a:bodyPr>
          <a:lstStyle/>
          <a:p>
            <a:r>
              <a:rPr lang="en-US" dirty="0"/>
              <a:t>…</a:t>
            </a:r>
          </a:p>
        </p:txBody>
      </p:sp>
      <p:sp>
        <p:nvSpPr>
          <p:cNvPr id="57" name="TextBox 56"/>
          <p:cNvSpPr txBox="1"/>
          <p:nvPr/>
        </p:nvSpPr>
        <p:spPr>
          <a:xfrm>
            <a:off x="1056404" y="2123910"/>
            <a:ext cx="344039" cy="369332"/>
          </a:xfrm>
          <a:prstGeom prst="rect">
            <a:avLst/>
          </a:prstGeom>
          <a:noFill/>
        </p:spPr>
        <p:txBody>
          <a:bodyPr wrap="none" rtlCol="0">
            <a:spAutoFit/>
          </a:bodyPr>
          <a:lstStyle/>
          <a:p>
            <a:r>
              <a:rPr lang="en-US" dirty="0"/>
              <a:t>…</a:t>
            </a:r>
          </a:p>
        </p:txBody>
      </p:sp>
      <p:sp>
        <p:nvSpPr>
          <p:cNvPr id="58" name="TextBox 57"/>
          <p:cNvSpPr txBox="1"/>
          <p:nvPr/>
        </p:nvSpPr>
        <p:spPr>
          <a:xfrm>
            <a:off x="1064781" y="2525096"/>
            <a:ext cx="344039" cy="369332"/>
          </a:xfrm>
          <a:prstGeom prst="rect">
            <a:avLst/>
          </a:prstGeom>
          <a:noFill/>
        </p:spPr>
        <p:txBody>
          <a:bodyPr wrap="none" rtlCol="0">
            <a:spAutoFit/>
          </a:bodyPr>
          <a:lstStyle/>
          <a:p>
            <a:r>
              <a:rPr lang="en-US" dirty="0"/>
              <a:t>…</a:t>
            </a:r>
          </a:p>
        </p:txBody>
      </p:sp>
      <p:sp>
        <p:nvSpPr>
          <p:cNvPr id="59" name="TextBox 58"/>
          <p:cNvSpPr txBox="1"/>
          <p:nvPr/>
        </p:nvSpPr>
        <p:spPr>
          <a:xfrm>
            <a:off x="1069497" y="2948832"/>
            <a:ext cx="344039" cy="369332"/>
          </a:xfrm>
          <a:prstGeom prst="rect">
            <a:avLst/>
          </a:prstGeom>
          <a:noFill/>
        </p:spPr>
        <p:txBody>
          <a:bodyPr wrap="none" rtlCol="0">
            <a:spAutoFit/>
          </a:bodyPr>
          <a:lstStyle/>
          <a:p>
            <a:r>
              <a:rPr lang="en-US" dirty="0"/>
              <a:t>…</a:t>
            </a:r>
          </a:p>
        </p:txBody>
      </p:sp>
      <p:sp>
        <p:nvSpPr>
          <p:cNvPr id="60" name="TextBox 59"/>
          <p:cNvSpPr txBox="1"/>
          <p:nvPr/>
        </p:nvSpPr>
        <p:spPr>
          <a:xfrm>
            <a:off x="1064781" y="3310736"/>
            <a:ext cx="344039" cy="369332"/>
          </a:xfrm>
          <a:prstGeom prst="rect">
            <a:avLst/>
          </a:prstGeom>
          <a:noFill/>
        </p:spPr>
        <p:txBody>
          <a:bodyPr wrap="none" rtlCol="0">
            <a:spAutoFit/>
          </a:bodyPr>
          <a:lstStyle/>
          <a:p>
            <a:r>
              <a:rPr lang="en-US" dirty="0"/>
              <a:t>…</a:t>
            </a:r>
          </a:p>
        </p:txBody>
      </p:sp>
      <p:sp>
        <p:nvSpPr>
          <p:cNvPr id="61" name="TextBox 60"/>
          <p:cNvSpPr txBox="1"/>
          <p:nvPr/>
        </p:nvSpPr>
        <p:spPr>
          <a:xfrm>
            <a:off x="1073158" y="3711922"/>
            <a:ext cx="344039" cy="369332"/>
          </a:xfrm>
          <a:prstGeom prst="rect">
            <a:avLst/>
          </a:prstGeom>
          <a:noFill/>
        </p:spPr>
        <p:txBody>
          <a:bodyPr wrap="none" rtlCol="0">
            <a:spAutoFit/>
          </a:bodyPr>
          <a:lstStyle/>
          <a:p>
            <a:r>
              <a:rPr lang="en-US" dirty="0"/>
              <a:t>…</a:t>
            </a:r>
          </a:p>
        </p:txBody>
      </p:sp>
      <p:sp>
        <p:nvSpPr>
          <p:cNvPr id="62" name="TextBox 61"/>
          <p:cNvSpPr txBox="1"/>
          <p:nvPr/>
        </p:nvSpPr>
        <p:spPr>
          <a:xfrm>
            <a:off x="1069497" y="4127292"/>
            <a:ext cx="344039" cy="369332"/>
          </a:xfrm>
          <a:prstGeom prst="rect">
            <a:avLst/>
          </a:prstGeom>
          <a:noFill/>
        </p:spPr>
        <p:txBody>
          <a:bodyPr wrap="none" rtlCol="0">
            <a:spAutoFit/>
          </a:bodyPr>
          <a:lstStyle/>
          <a:p>
            <a:r>
              <a:rPr lang="en-US" dirty="0"/>
              <a:t>…</a:t>
            </a:r>
          </a:p>
        </p:txBody>
      </p:sp>
      <p:sp>
        <p:nvSpPr>
          <p:cNvPr id="63" name="TextBox 62"/>
          <p:cNvSpPr txBox="1"/>
          <p:nvPr/>
        </p:nvSpPr>
        <p:spPr>
          <a:xfrm>
            <a:off x="1064781" y="4489196"/>
            <a:ext cx="344039" cy="369332"/>
          </a:xfrm>
          <a:prstGeom prst="rect">
            <a:avLst/>
          </a:prstGeom>
          <a:noFill/>
        </p:spPr>
        <p:txBody>
          <a:bodyPr wrap="none" rtlCol="0">
            <a:spAutoFit/>
          </a:bodyPr>
          <a:lstStyle/>
          <a:p>
            <a:r>
              <a:rPr lang="en-US" dirty="0"/>
              <a:t>…</a:t>
            </a:r>
          </a:p>
        </p:txBody>
      </p:sp>
      <p:sp>
        <p:nvSpPr>
          <p:cNvPr id="64" name="TextBox 63"/>
          <p:cNvSpPr txBox="1"/>
          <p:nvPr/>
        </p:nvSpPr>
        <p:spPr>
          <a:xfrm>
            <a:off x="1073158" y="4890382"/>
            <a:ext cx="344039" cy="369332"/>
          </a:xfrm>
          <a:prstGeom prst="rect">
            <a:avLst/>
          </a:prstGeom>
          <a:noFill/>
        </p:spPr>
        <p:txBody>
          <a:bodyPr wrap="none" rtlCol="0">
            <a:spAutoFit/>
          </a:bodyPr>
          <a:lstStyle/>
          <a:p>
            <a:r>
              <a:rPr lang="en-US" dirty="0"/>
              <a:t>…</a:t>
            </a:r>
          </a:p>
        </p:txBody>
      </p:sp>
      <p:sp>
        <p:nvSpPr>
          <p:cNvPr id="46"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4</a:t>
            </a:fld>
            <a:endParaRPr lang="en-US" dirty="0"/>
          </a:p>
        </p:txBody>
      </p:sp>
      <p:sp>
        <p:nvSpPr>
          <p:cNvPr id="50"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53" name="Footer Placeholder 5"/>
          <p:cNvSpPr>
            <a:spLocks noGrp="1"/>
          </p:cNvSpPr>
          <p:nvPr>
            <p:ph type="ftr" sz="quarter" idx="3"/>
          </p:nvPr>
        </p:nvSpPr>
        <p:spPr>
          <a:xfrm>
            <a:off x="3867834" y="6503226"/>
            <a:ext cx="3542846" cy="365125"/>
          </a:xfrm>
        </p:spPr>
        <p:txBody>
          <a:bodyPr/>
          <a:lstStyle/>
          <a:p>
            <a:endParaRPr lang="en-US" dirty="0"/>
          </a:p>
        </p:txBody>
      </p:sp>
      <p:sp>
        <p:nvSpPr>
          <p:cNvPr id="54" name="TextBox 53"/>
          <p:cNvSpPr txBox="1"/>
          <p:nvPr/>
        </p:nvSpPr>
        <p:spPr>
          <a:xfrm>
            <a:off x="5157722" y="897789"/>
            <a:ext cx="1792829" cy="369332"/>
          </a:xfrm>
          <a:prstGeom prst="rect">
            <a:avLst/>
          </a:prstGeom>
          <a:noFill/>
        </p:spPr>
        <p:txBody>
          <a:bodyPr wrap="none" rtlCol="0">
            <a:spAutoFit/>
          </a:bodyPr>
          <a:lstStyle/>
          <a:p>
            <a:pPr algn="ctr"/>
            <a:r>
              <a:rPr lang="en-US" dirty="0"/>
              <a:t>Phenotypic value</a:t>
            </a:r>
          </a:p>
        </p:txBody>
      </p:sp>
      <p:sp>
        <p:nvSpPr>
          <p:cNvPr id="55" name="TextBox 54"/>
          <p:cNvSpPr txBox="1"/>
          <p:nvPr/>
        </p:nvSpPr>
        <p:spPr>
          <a:xfrm>
            <a:off x="7030968" y="885838"/>
            <a:ext cx="1697926" cy="369332"/>
          </a:xfrm>
          <a:prstGeom prst="rect">
            <a:avLst/>
          </a:prstGeom>
          <a:noFill/>
        </p:spPr>
        <p:txBody>
          <a:bodyPr wrap="none" rtlCol="0">
            <a:spAutoFit/>
          </a:bodyPr>
          <a:lstStyle/>
          <a:p>
            <a:pPr algn="ctr"/>
            <a:r>
              <a:rPr lang="en-US" dirty="0"/>
              <a:t>Genotypic value</a:t>
            </a:r>
          </a:p>
        </p:txBody>
      </p:sp>
    </p:spTree>
    <p:custDataLst>
      <p:tags r:id="rId2"/>
    </p:custDataLst>
    <p:extLst>
      <p:ext uri="{BB962C8B-B14F-4D97-AF65-F5344CB8AC3E}">
        <p14:creationId xmlns:p14="http://schemas.microsoft.com/office/powerpoint/2010/main" val="474645730"/>
      </p:ext>
    </p:extLst>
  </p:cSld>
  <p:clrMapOvr>
    <a:masterClrMapping/>
  </p:clrMapOvr>
  <mc:AlternateContent xmlns:mc="http://schemas.openxmlformats.org/markup-compatibility/2006" xmlns:p14="http://schemas.microsoft.com/office/powerpoint/2010/main">
    <mc:Choice Requires="p14">
      <p:transition spd="slow" p14:dur="2000" advTm="55716"/>
    </mc:Choice>
    <mc:Fallback xmlns="">
      <p:transition xmlns:p14="http://schemas.microsoft.com/office/powerpoint/2010/main" spd="slow" advTm="557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4" grpId="0"/>
      <p:bldP spid="27" grpId="0"/>
      <p:bldP spid="30" grpId="0"/>
      <p:bldP spid="41" grpId="0" animBg="1"/>
      <p:bldP spid="42" grpId="0" animBg="1"/>
      <p:bldP spid="43" grpId="0" animBg="1"/>
      <p:bldP spid="48" grpId="0"/>
      <p:bldP spid="49" grpId="0"/>
      <p:bldP spid="54" grpId="0"/>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40</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descr="FigS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06" y="29558"/>
            <a:ext cx="5948309" cy="5890220"/>
          </a:xfrm>
          <a:prstGeom prst="rect">
            <a:avLst/>
          </a:prstGeom>
        </p:spPr>
      </p:pic>
      <p:sp>
        <p:nvSpPr>
          <p:cNvPr id="8" name="TextBox 7"/>
          <p:cNvSpPr txBox="1"/>
          <p:nvPr/>
        </p:nvSpPr>
        <p:spPr>
          <a:xfrm>
            <a:off x="5151312" y="6089055"/>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1180908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41</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descr="FigS5-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066" y="145268"/>
            <a:ext cx="5948309" cy="5890220"/>
          </a:xfrm>
          <a:prstGeom prst="rect">
            <a:avLst/>
          </a:prstGeom>
        </p:spPr>
      </p:pic>
      <p:sp>
        <p:nvSpPr>
          <p:cNvPr id="8" name="TextBox 7"/>
          <p:cNvSpPr txBox="1"/>
          <p:nvPr/>
        </p:nvSpPr>
        <p:spPr>
          <a:xfrm>
            <a:off x="5077872" y="6077394"/>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103666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73906CC-AF2C-714C-B80A-5E36F3A316DA}" type="slidenum">
              <a:rPr lang="en-US" smtClean="0"/>
              <a:pPr/>
              <a:t>42</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pic>
        <p:nvPicPr>
          <p:cNvPr id="7" name="Picture 6" descr="FigS6-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7" y="0"/>
            <a:ext cx="5820453" cy="5786349"/>
          </a:xfrm>
          <a:prstGeom prst="rect">
            <a:avLst/>
          </a:prstGeom>
        </p:spPr>
      </p:pic>
      <p:sp>
        <p:nvSpPr>
          <p:cNvPr id="8" name="TextBox 7"/>
          <p:cNvSpPr txBox="1"/>
          <p:nvPr/>
        </p:nvSpPr>
        <p:spPr>
          <a:xfrm>
            <a:off x="5137637" y="5913788"/>
            <a:ext cx="2446503" cy="338554"/>
          </a:xfrm>
          <a:prstGeom prst="rect">
            <a:avLst/>
          </a:prstGeom>
          <a:noFill/>
        </p:spPr>
        <p:txBody>
          <a:bodyPr wrap="none" rtlCol="0">
            <a:spAutoFit/>
          </a:bodyPr>
          <a:lstStyle/>
          <a:p>
            <a:r>
              <a:rPr lang="en-US" sz="1600" dirty="0">
                <a:solidFill>
                  <a:srgbClr val="7F7F7F"/>
                </a:solidFill>
              </a:rPr>
              <a:t>Mitov &amp; </a:t>
            </a:r>
            <a:r>
              <a:rPr lang="en-US" sz="1600" dirty="0" err="1">
                <a:solidFill>
                  <a:srgbClr val="7F7F7F"/>
                </a:solidFill>
              </a:rPr>
              <a:t>Stadler</a:t>
            </a:r>
            <a:r>
              <a:rPr lang="en-US" sz="1600" dirty="0">
                <a:solidFill>
                  <a:srgbClr val="7F7F7F"/>
                </a:solidFill>
              </a:rPr>
              <a:t> 2018, MBE</a:t>
            </a:r>
          </a:p>
        </p:txBody>
      </p:sp>
    </p:spTree>
    <p:extLst>
      <p:ext uri="{BB962C8B-B14F-4D97-AF65-F5344CB8AC3E}">
        <p14:creationId xmlns:p14="http://schemas.microsoft.com/office/powerpoint/2010/main" val="4089618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the bias in PMM</a:t>
            </a:r>
          </a:p>
        </p:txBody>
      </p:sp>
      <p:pic>
        <p:nvPicPr>
          <p:cNvPr id="7" name="Content Placeholder 6"/>
          <p:cNvPicPr>
            <a:picLocks noGrp="1" noChangeAspect="1"/>
          </p:cNvPicPr>
          <p:nvPr>
            <p:ph idx="1"/>
          </p:nvPr>
        </p:nvPicPr>
        <p:blipFill>
          <a:blip r:embed="rId2"/>
          <a:srcRect l="-25804" r="-25804"/>
          <a:stretch>
            <a:fillRect/>
          </a:stretch>
        </p:blipFill>
        <p:spPr/>
      </p:pic>
      <p:sp>
        <p:nvSpPr>
          <p:cNvPr id="4" name="Slide Number Placeholder 3"/>
          <p:cNvSpPr>
            <a:spLocks noGrp="1"/>
          </p:cNvSpPr>
          <p:nvPr>
            <p:ph type="sldNum" sz="quarter" idx="12"/>
          </p:nvPr>
        </p:nvSpPr>
        <p:spPr/>
        <p:txBody>
          <a:bodyPr/>
          <a:lstStyle/>
          <a:p>
            <a:fld id="{173906CC-AF2C-714C-B80A-5E36F3A316DA}" type="slidenum">
              <a:rPr lang="en-US" smtClean="0"/>
              <a:pPr/>
              <a:t>43</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69626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276"/>
            <a:ext cx="8229600" cy="1143000"/>
          </a:xfrm>
        </p:spPr>
        <p:txBody>
          <a:bodyPr>
            <a:normAutofit/>
          </a:bodyPr>
          <a:lstStyle/>
          <a:p>
            <a:r>
              <a:rPr lang="en-US" dirty="0"/>
              <a:t>Broad-sense Heritability </a:t>
            </a:r>
          </a:p>
        </p:txBody>
      </p:sp>
      <p:pic>
        <p:nvPicPr>
          <p:cNvPr id="10" name="Content Placeholder 9"/>
          <p:cNvPicPr>
            <a:picLocks noGrp="1" noChangeAspect="1"/>
          </p:cNvPicPr>
          <p:nvPr>
            <p:ph idx="1"/>
          </p:nvPr>
        </p:nvPicPr>
        <p:blipFill rotWithShape="1">
          <a:blip r:embed="rId3"/>
          <a:srcRect l="268" r="-79"/>
          <a:stretch/>
        </p:blipFill>
        <p:spPr>
          <a:xfrm>
            <a:off x="1498548" y="1574601"/>
            <a:ext cx="3449523" cy="3565175"/>
          </a:xfrm>
        </p:spPr>
      </p:pic>
      <p:sp>
        <p:nvSpPr>
          <p:cNvPr id="14" name="TextBox 13"/>
          <p:cNvSpPr txBox="1"/>
          <p:nvPr/>
        </p:nvSpPr>
        <p:spPr>
          <a:xfrm>
            <a:off x="5905036" y="1610401"/>
            <a:ext cx="476926" cy="369332"/>
          </a:xfrm>
          <a:prstGeom prst="rect">
            <a:avLst/>
          </a:prstGeom>
          <a:noFill/>
        </p:spPr>
        <p:txBody>
          <a:bodyPr wrap="none" rtlCol="0">
            <a:spAutoFit/>
          </a:bodyPr>
          <a:lstStyle/>
          <a:p>
            <a:r>
              <a:rPr lang="en-US" dirty="0"/>
              <a:t>4.0</a:t>
            </a:r>
          </a:p>
        </p:txBody>
      </p:sp>
      <p:sp>
        <p:nvSpPr>
          <p:cNvPr id="15" name="TextBox 14"/>
          <p:cNvSpPr txBox="1"/>
          <p:nvPr/>
        </p:nvSpPr>
        <p:spPr>
          <a:xfrm>
            <a:off x="5900320" y="1972305"/>
            <a:ext cx="479618" cy="369332"/>
          </a:xfrm>
          <a:prstGeom prst="rect">
            <a:avLst/>
          </a:prstGeom>
          <a:noFill/>
        </p:spPr>
        <p:txBody>
          <a:bodyPr wrap="none" rtlCol="0">
            <a:spAutoFit/>
          </a:bodyPr>
          <a:lstStyle/>
          <a:p>
            <a:r>
              <a:rPr lang="en-US" dirty="0"/>
              <a:t>4.4</a:t>
            </a:r>
          </a:p>
        </p:txBody>
      </p:sp>
      <p:sp>
        <p:nvSpPr>
          <p:cNvPr id="16" name="TextBox 15"/>
          <p:cNvSpPr txBox="1"/>
          <p:nvPr/>
        </p:nvSpPr>
        <p:spPr>
          <a:xfrm>
            <a:off x="5908697" y="2373491"/>
            <a:ext cx="479618" cy="369332"/>
          </a:xfrm>
          <a:prstGeom prst="rect">
            <a:avLst/>
          </a:prstGeom>
          <a:noFill/>
        </p:spPr>
        <p:txBody>
          <a:bodyPr wrap="none" rtlCol="0">
            <a:spAutoFit/>
          </a:bodyPr>
          <a:lstStyle/>
          <a:p>
            <a:r>
              <a:rPr lang="en-US" dirty="0"/>
              <a:t>4.8</a:t>
            </a:r>
          </a:p>
        </p:txBody>
      </p:sp>
      <p:sp>
        <p:nvSpPr>
          <p:cNvPr id="17" name="TextBox 16"/>
          <p:cNvSpPr txBox="1"/>
          <p:nvPr/>
        </p:nvSpPr>
        <p:spPr>
          <a:xfrm>
            <a:off x="5913413" y="2797227"/>
            <a:ext cx="476926" cy="369332"/>
          </a:xfrm>
          <a:prstGeom prst="rect">
            <a:avLst/>
          </a:prstGeom>
          <a:noFill/>
        </p:spPr>
        <p:txBody>
          <a:bodyPr wrap="none" rtlCol="0">
            <a:spAutoFit/>
          </a:bodyPr>
          <a:lstStyle/>
          <a:p>
            <a:r>
              <a:rPr lang="en-US" dirty="0"/>
              <a:t>3.0</a:t>
            </a:r>
          </a:p>
        </p:txBody>
      </p:sp>
      <p:sp>
        <p:nvSpPr>
          <p:cNvPr id="18" name="TextBox 17"/>
          <p:cNvSpPr txBox="1"/>
          <p:nvPr/>
        </p:nvSpPr>
        <p:spPr>
          <a:xfrm>
            <a:off x="5908697" y="3159131"/>
            <a:ext cx="479618" cy="369332"/>
          </a:xfrm>
          <a:prstGeom prst="rect">
            <a:avLst/>
          </a:prstGeom>
          <a:noFill/>
        </p:spPr>
        <p:txBody>
          <a:bodyPr wrap="none" rtlCol="0">
            <a:spAutoFit/>
          </a:bodyPr>
          <a:lstStyle/>
          <a:p>
            <a:r>
              <a:rPr lang="en-US" dirty="0"/>
              <a:t>3.4</a:t>
            </a:r>
          </a:p>
        </p:txBody>
      </p:sp>
      <p:sp>
        <p:nvSpPr>
          <p:cNvPr id="19" name="TextBox 18"/>
          <p:cNvSpPr txBox="1"/>
          <p:nvPr/>
        </p:nvSpPr>
        <p:spPr>
          <a:xfrm>
            <a:off x="5917074" y="3560317"/>
            <a:ext cx="479618" cy="369332"/>
          </a:xfrm>
          <a:prstGeom prst="rect">
            <a:avLst/>
          </a:prstGeom>
          <a:noFill/>
        </p:spPr>
        <p:txBody>
          <a:bodyPr wrap="none" rtlCol="0">
            <a:spAutoFit/>
          </a:bodyPr>
          <a:lstStyle/>
          <a:p>
            <a:r>
              <a:rPr lang="en-US" dirty="0"/>
              <a:t>3.8</a:t>
            </a:r>
          </a:p>
        </p:txBody>
      </p:sp>
      <p:sp>
        <p:nvSpPr>
          <p:cNvPr id="20" name="TextBox 19"/>
          <p:cNvSpPr txBox="1"/>
          <p:nvPr/>
        </p:nvSpPr>
        <p:spPr>
          <a:xfrm>
            <a:off x="5913413" y="3975687"/>
            <a:ext cx="476926" cy="369332"/>
          </a:xfrm>
          <a:prstGeom prst="rect">
            <a:avLst/>
          </a:prstGeom>
          <a:noFill/>
        </p:spPr>
        <p:txBody>
          <a:bodyPr wrap="none" rtlCol="0">
            <a:spAutoFit/>
          </a:bodyPr>
          <a:lstStyle/>
          <a:p>
            <a:r>
              <a:rPr lang="en-US" dirty="0"/>
              <a:t>2.0</a:t>
            </a:r>
          </a:p>
        </p:txBody>
      </p:sp>
      <p:sp>
        <p:nvSpPr>
          <p:cNvPr id="21" name="TextBox 20"/>
          <p:cNvSpPr txBox="1"/>
          <p:nvPr/>
        </p:nvSpPr>
        <p:spPr>
          <a:xfrm>
            <a:off x="5908697" y="4337591"/>
            <a:ext cx="479618" cy="369332"/>
          </a:xfrm>
          <a:prstGeom prst="rect">
            <a:avLst/>
          </a:prstGeom>
          <a:noFill/>
        </p:spPr>
        <p:txBody>
          <a:bodyPr wrap="none" rtlCol="0">
            <a:spAutoFit/>
          </a:bodyPr>
          <a:lstStyle/>
          <a:p>
            <a:r>
              <a:rPr lang="en-US" dirty="0"/>
              <a:t>2.4</a:t>
            </a:r>
          </a:p>
        </p:txBody>
      </p:sp>
      <p:sp>
        <p:nvSpPr>
          <p:cNvPr id="22" name="TextBox 21"/>
          <p:cNvSpPr txBox="1"/>
          <p:nvPr/>
        </p:nvSpPr>
        <p:spPr>
          <a:xfrm>
            <a:off x="5917074" y="4738777"/>
            <a:ext cx="479618" cy="369332"/>
          </a:xfrm>
          <a:prstGeom prst="rect">
            <a:avLst/>
          </a:prstGeom>
          <a:noFill/>
        </p:spPr>
        <p:txBody>
          <a:bodyPr wrap="none" rtlCol="0">
            <a:spAutoFit/>
          </a:bodyPr>
          <a:lstStyle/>
          <a:p>
            <a:r>
              <a:rPr lang="en-US" dirty="0"/>
              <a:t>2.8</a:t>
            </a:r>
          </a:p>
        </p:txBody>
      </p:sp>
      <p:sp>
        <p:nvSpPr>
          <p:cNvPr id="32" name="TextBox 31"/>
          <p:cNvSpPr txBox="1"/>
          <p:nvPr/>
        </p:nvSpPr>
        <p:spPr>
          <a:xfrm>
            <a:off x="5069128" y="1566391"/>
            <a:ext cx="344039" cy="369332"/>
          </a:xfrm>
          <a:prstGeom prst="rect">
            <a:avLst/>
          </a:prstGeom>
          <a:noFill/>
        </p:spPr>
        <p:txBody>
          <a:bodyPr wrap="none" rtlCol="0">
            <a:spAutoFit/>
          </a:bodyPr>
          <a:lstStyle/>
          <a:p>
            <a:r>
              <a:rPr lang="en-US" dirty="0"/>
              <a:t>…</a:t>
            </a:r>
          </a:p>
        </p:txBody>
      </p:sp>
      <p:sp>
        <p:nvSpPr>
          <p:cNvPr id="33" name="TextBox 32"/>
          <p:cNvSpPr txBox="1"/>
          <p:nvPr/>
        </p:nvSpPr>
        <p:spPr>
          <a:xfrm>
            <a:off x="5064412" y="1928295"/>
            <a:ext cx="344039" cy="369332"/>
          </a:xfrm>
          <a:prstGeom prst="rect">
            <a:avLst/>
          </a:prstGeom>
          <a:noFill/>
        </p:spPr>
        <p:txBody>
          <a:bodyPr wrap="none" rtlCol="0">
            <a:spAutoFit/>
          </a:bodyPr>
          <a:lstStyle/>
          <a:p>
            <a:r>
              <a:rPr lang="en-US" dirty="0"/>
              <a:t>…</a:t>
            </a:r>
          </a:p>
        </p:txBody>
      </p:sp>
      <p:sp>
        <p:nvSpPr>
          <p:cNvPr id="34" name="TextBox 33"/>
          <p:cNvSpPr txBox="1"/>
          <p:nvPr/>
        </p:nvSpPr>
        <p:spPr>
          <a:xfrm>
            <a:off x="5072789" y="2329481"/>
            <a:ext cx="344039" cy="369332"/>
          </a:xfrm>
          <a:prstGeom prst="rect">
            <a:avLst/>
          </a:prstGeom>
          <a:noFill/>
        </p:spPr>
        <p:txBody>
          <a:bodyPr wrap="none" rtlCol="0">
            <a:spAutoFit/>
          </a:bodyPr>
          <a:lstStyle/>
          <a:p>
            <a:r>
              <a:rPr lang="en-US" dirty="0"/>
              <a:t>…</a:t>
            </a:r>
          </a:p>
        </p:txBody>
      </p:sp>
      <p:sp>
        <p:nvSpPr>
          <p:cNvPr id="35" name="TextBox 34"/>
          <p:cNvSpPr txBox="1"/>
          <p:nvPr/>
        </p:nvSpPr>
        <p:spPr>
          <a:xfrm>
            <a:off x="5077505" y="2753217"/>
            <a:ext cx="344039" cy="369332"/>
          </a:xfrm>
          <a:prstGeom prst="rect">
            <a:avLst/>
          </a:prstGeom>
          <a:noFill/>
        </p:spPr>
        <p:txBody>
          <a:bodyPr wrap="none" rtlCol="0">
            <a:spAutoFit/>
          </a:bodyPr>
          <a:lstStyle/>
          <a:p>
            <a:r>
              <a:rPr lang="en-US" dirty="0"/>
              <a:t>…</a:t>
            </a:r>
          </a:p>
        </p:txBody>
      </p:sp>
      <p:sp>
        <p:nvSpPr>
          <p:cNvPr id="36" name="TextBox 35"/>
          <p:cNvSpPr txBox="1"/>
          <p:nvPr/>
        </p:nvSpPr>
        <p:spPr>
          <a:xfrm>
            <a:off x="5072789" y="3115121"/>
            <a:ext cx="344039" cy="369332"/>
          </a:xfrm>
          <a:prstGeom prst="rect">
            <a:avLst/>
          </a:prstGeom>
          <a:noFill/>
        </p:spPr>
        <p:txBody>
          <a:bodyPr wrap="none" rtlCol="0">
            <a:spAutoFit/>
          </a:bodyPr>
          <a:lstStyle/>
          <a:p>
            <a:r>
              <a:rPr lang="en-US" dirty="0"/>
              <a:t>…</a:t>
            </a:r>
          </a:p>
        </p:txBody>
      </p:sp>
      <p:sp>
        <p:nvSpPr>
          <p:cNvPr id="37" name="TextBox 36"/>
          <p:cNvSpPr txBox="1"/>
          <p:nvPr/>
        </p:nvSpPr>
        <p:spPr>
          <a:xfrm>
            <a:off x="5081166" y="3516307"/>
            <a:ext cx="344039" cy="369332"/>
          </a:xfrm>
          <a:prstGeom prst="rect">
            <a:avLst/>
          </a:prstGeom>
          <a:noFill/>
        </p:spPr>
        <p:txBody>
          <a:bodyPr wrap="none" rtlCol="0">
            <a:spAutoFit/>
          </a:bodyPr>
          <a:lstStyle/>
          <a:p>
            <a:r>
              <a:rPr lang="en-US" dirty="0"/>
              <a:t>…</a:t>
            </a:r>
          </a:p>
        </p:txBody>
      </p:sp>
      <p:sp>
        <p:nvSpPr>
          <p:cNvPr id="38" name="TextBox 37"/>
          <p:cNvSpPr txBox="1"/>
          <p:nvPr/>
        </p:nvSpPr>
        <p:spPr>
          <a:xfrm>
            <a:off x="5077505" y="3931677"/>
            <a:ext cx="344039" cy="369332"/>
          </a:xfrm>
          <a:prstGeom prst="rect">
            <a:avLst/>
          </a:prstGeom>
          <a:noFill/>
        </p:spPr>
        <p:txBody>
          <a:bodyPr wrap="none" rtlCol="0">
            <a:spAutoFit/>
          </a:bodyPr>
          <a:lstStyle/>
          <a:p>
            <a:r>
              <a:rPr lang="en-US" dirty="0"/>
              <a:t>…</a:t>
            </a:r>
          </a:p>
        </p:txBody>
      </p:sp>
      <p:sp>
        <p:nvSpPr>
          <p:cNvPr id="39" name="TextBox 38"/>
          <p:cNvSpPr txBox="1"/>
          <p:nvPr/>
        </p:nvSpPr>
        <p:spPr>
          <a:xfrm>
            <a:off x="5072789" y="4293581"/>
            <a:ext cx="344039" cy="369332"/>
          </a:xfrm>
          <a:prstGeom prst="rect">
            <a:avLst/>
          </a:prstGeom>
          <a:noFill/>
        </p:spPr>
        <p:txBody>
          <a:bodyPr wrap="none" rtlCol="0">
            <a:spAutoFit/>
          </a:bodyPr>
          <a:lstStyle/>
          <a:p>
            <a:r>
              <a:rPr lang="en-US" dirty="0"/>
              <a:t>…</a:t>
            </a:r>
          </a:p>
        </p:txBody>
      </p:sp>
      <p:sp>
        <p:nvSpPr>
          <p:cNvPr id="40" name="TextBox 39"/>
          <p:cNvSpPr txBox="1"/>
          <p:nvPr/>
        </p:nvSpPr>
        <p:spPr>
          <a:xfrm>
            <a:off x="5081166" y="4694767"/>
            <a:ext cx="344039" cy="369332"/>
          </a:xfrm>
          <a:prstGeom prst="rect">
            <a:avLst/>
          </a:prstGeom>
          <a:noFill/>
        </p:spPr>
        <p:txBody>
          <a:bodyPr wrap="none" rtlCol="0">
            <a:spAutoFit/>
          </a:bodyPr>
          <a:lstStyle/>
          <a:p>
            <a:r>
              <a:rPr lang="en-US" dirty="0"/>
              <a:t>…</a:t>
            </a:r>
          </a:p>
        </p:txBody>
      </p:sp>
      <p:sp>
        <p:nvSpPr>
          <p:cNvPr id="47" name="TextBox 46"/>
          <p:cNvSpPr txBox="1"/>
          <p:nvPr/>
        </p:nvSpPr>
        <p:spPr>
          <a:xfrm>
            <a:off x="5409798" y="1115292"/>
            <a:ext cx="1267031" cy="369332"/>
          </a:xfrm>
          <a:prstGeom prst="rect">
            <a:avLst/>
          </a:prstGeom>
          <a:noFill/>
        </p:spPr>
        <p:txBody>
          <a:bodyPr wrap="none" rtlCol="0">
            <a:spAutoFit/>
          </a:bodyPr>
          <a:lstStyle/>
          <a:p>
            <a:pPr algn="ctr"/>
            <a:r>
              <a:rPr lang="en-US" b="1" dirty="0"/>
              <a:t>Z (</a:t>
            </a:r>
            <a:r>
              <a:rPr lang="en-US" b="1" dirty="0" err="1"/>
              <a:t>lg</a:t>
            </a:r>
            <a:r>
              <a:rPr lang="en-US" b="1" dirty="0"/>
              <a:t>(SPVL))</a:t>
            </a:r>
          </a:p>
        </p:txBody>
      </p:sp>
      <p:sp>
        <p:nvSpPr>
          <p:cNvPr id="4" name="TextBox 3"/>
          <p:cNvSpPr txBox="1"/>
          <p:nvPr/>
        </p:nvSpPr>
        <p:spPr>
          <a:xfrm>
            <a:off x="837636" y="5542435"/>
            <a:ext cx="7857590" cy="461665"/>
          </a:xfrm>
          <a:prstGeom prst="rect">
            <a:avLst/>
          </a:prstGeom>
          <a:noFill/>
        </p:spPr>
        <p:txBody>
          <a:bodyPr wrap="none" rtlCol="0">
            <a:spAutoFit/>
          </a:bodyPr>
          <a:lstStyle/>
          <a:p>
            <a:r>
              <a:rPr lang="en-US" sz="2400" dirty="0">
                <a:solidFill>
                  <a:srgbClr val="FF0000"/>
                </a:solidFill>
              </a:rPr>
              <a:t>Are there Quantitative Trait Loci for SPVL in the HIV genome?</a:t>
            </a:r>
          </a:p>
        </p:txBody>
      </p:sp>
      <p:sp>
        <p:nvSpPr>
          <p:cNvPr id="49" name="TextBox 48"/>
          <p:cNvSpPr txBox="1"/>
          <p:nvPr/>
        </p:nvSpPr>
        <p:spPr>
          <a:xfrm>
            <a:off x="1049263" y="1526011"/>
            <a:ext cx="344039" cy="369332"/>
          </a:xfrm>
          <a:prstGeom prst="rect">
            <a:avLst/>
          </a:prstGeom>
          <a:noFill/>
        </p:spPr>
        <p:txBody>
          <a:bodyPr wrap="none" rtlCol="0">
            <a:spAutoFit/>
          </a:bodyPr>
          <a:lstStyle/>
          <a:p>
            <a:r>
              <a:rPr lang="en-US" dirty="0"/>
              <a:t>…</a:t>
            </a:r>
          </a:p>
        </p:txBody>
      </p:sp>
      <p:sp>
        <p:nvSpPr>
          <p:cNvPr id="50" name="TextBox 49"/>
          <p:cNvSpPr txBox="1"/>
          <p:nvPr/>
        </p:nvSpPr>
        <p:spPr>
          <a:xfrm>
            <a:off x="1044547" y="1887915"/>
            <a:ext cx="344039" cy="369332"/>
          </a:xfrm>
          <a:prstGeom prst="rect">
            <a:avLst/>
          </a:prstGeom>
          <a:noFill/>
        </p:spPr>
        <p:txBody>
          <a:bodyPr wrap="none" rtlCol="0">
            <a:spAutoFit/>
          </a:bodyPr>
          <a:lstStyle/>
          <a:p>
            <a:r>
              <a:rPr lang="en-US" dirty="0"/>
              <a:t>…</a:t>
            </a:r>
          </a:p>
        </p:txBody>
      </p:sp>
      <p:sp>
        <p:nvSpPr>
          <p:cNvPr id="51" name="TextBox 50"/>
          <p:cNvSpPr txBox="1"/>
          <p:nvPr/>
        </p:nvSpPr>
        <p:spPr>
          <a:xfrm>
            <a:off x="1052924" y="2289101"/>
            <a:ext cx="344039" cy="369332"/>
          </a:xfrm>
          <a:prstGeom prst="rect">
            <a:avLst/>
          </a:prstGeom>
          <a:noFill/>
        </p:spPr>
        <p:txBody>
          <a:bodyPr wrap="none" rtlCol="0">
            <a:spAutoFit/>
          </a:bodyPr>
          <a:lstStyle/>
          <a:p>
            <a:r>
              <a:rPr lang="en-US" dirty="0"/>
              <a:t>…</a:t>
            </a:r>
          </a:p>
        </p:txBody>
      </p:sp>
      <p:sp>
        <p:nvSpPr>
          <p:cNvPr id="52" name="TextBox 51"/>
          <p:cNvSpPr txBox="1"/>
          <p:nvPr/>
        </p:nvSpPr>
        <p:spPr>
          <a:xfrm>
            <a:off x="1057640" y="2712837"/>
            <a:ext cx="344039" cy="369332"/>
          </a:xfrm>
          <a:prstGeom prst="rect">
            <a:avLst/>
          </a:prstGeom>
          <a:noFill/>
        </p:spPr>
        <p:txBody>
          <a:bodyPr wrap="none" rtlCol="0">
            <a:spAutoFit/>
          </a:bodyPr>
          <a:lstStyle/>
          <a:p>
            <a:r>
              <a:rPr lang="en-US" dirty="0"/>
              <a:t>…</a:t>
            </a:r>
          </a:p>
        </p:txBody>
      </p:sp>
      <p:sp>
        <p:nvSpPr>
          <p:cNvPr id="53" name="TextBox 52"/>
          <p:cNvSpPr txBox="1"/>
          <p:nvPr/>
        </p:nvSpPr>
        <p:spPr>
          <a:xfrm>
            <a:off x="1052924" y="3074741"/>
            <a:ext cx="344039" cy="369332"/>
          </a:xfrm>
          <a:prstGeom prst="rect">
            <a:avLst/>
          </a:prstGeom>
          <a:noFill/>
        </p:spPr>
        <p:txBody>
          <a:bodyPr wrap="none" rtlCol="0">
            <a:spAutoFit/>
          </a:bodyPr>
          <a:lstStyle/>
          <a:p>
            <a:r>
              <a:rPr lang="en-US" dirty="0"/>
              <a:t>…</a:t>
            </a:r>
          </a:p>
        </p:txBody>
      </p:sp>
      <p:sp>
        <p:nvSpPr>
          <p:cNvPr id="54" name="TextBox 53"/>
          <p:cNvSpPr txBox="1"/>
          <p:nvPr/>
        </p:nvSpPr>
        <p:spPr>
          <a:xfrm>
            <a:off x="1061301" y="3475927"/>
            <a:ext cx="344039" cy="369332"/>
          </a:xfrm>
          <a:prstGeom prst="rect">
            <a:avLst/>
          </a:prstGeom>
          <a:noFill/>
        </p:spPr>
        <p:txBody>
          <a:bodyPr wrap="none" rtlCol="0">
            <a:spAutoFit/>
          </a:bodyPr>
          <a:lstStyle/>
          <a:p>
            <a:r>
              <a:rPr lang="en-US" dirty="0"/>
              <a:t>…</a:t>
            </a:r>
          </a:p>
        </p:txBody>
      </p:sp>
      <p:sp>
        <p:nvSpPr>
          <p:cNvPr id="55" name="TextBox 54"/>
          <p:cNvSpPr txBox="1"/>
          <p:nvPr/>
        </p:nvSpPr>
        <p:spPr>
          <a:xfrm>
            <a:off x="1057640" y="3891297"/>
            <a:ext cx="344039" cy="369332"/>
          </a:xfrm>
          <a:prstGeom prst="rect">
            <a:avLst/>
          </a:prstGeom>
          <a:noFill/>
        </p:spPr>
        <p:txBody>
          <a:bodyPr wrap="none" rtlCol="0">
            <a:spAutoFit/>
          </a:bodyPr>
          <a:lstStyle/>
          <a:p>
            <a:r>
              <a:rPr lang="en-US" dirty="0"/>
              <a:t>…</a:t>
            </a:r>
          </a:p>
        </p:txBody>
      </p:sp>
      <p:sp>
        <p:nvSpPr>
          <p:cNvPr id="56" name="TextBox 55"/>
          <p:cNvSpPr txBox="1"/>
          <p:nvPr/>
        </p:nvSpPr>
        <p:spPr>
          <a:xfrm>
            <a:off x="1052924" y="4253201"/>
            <a:ext cx="344039" cy="369332"/>
          </a:xfrm>
          <a:prstGeom prst="rect">
            <a:avLst/>
          </a:prstGeom>
          <a:noFill/>
        </p:spPr>
        <p:txBody>
          <a:bodyPr wrap="none" rtlCol="0">
            <a:spAutoFit/>
          </a:bodyPr>
          <a:lstStyle/>
          <a:p>
            <a:r>
              <a:rPr lang="en-US" dirty="0"/>
              <a:t>…</a:t>
            </a:r>
          </a:p>
        </p:txBody>
      </p:sp>
      <p:sp>
        <p:nvSpPr>
          <p:cNvPr id="57" name="TextBox 56"/>
          <p:cNvSpPr txBox="1"/>
          <p:nvPr/>
        </p:nvSpPr>
        <p:spPr>
          <a:xfrm>
            <a:off x="1061301" y="4654387"/>
            <a:ext cx="344039" cy="369332"/>
          </a:xfrm>
          <a:prstGeom prst="rect">
            <a:avLst/>
          </a:prstGeom>
          <a:noFill/>
        </p:spPr>
        <p:txBody>
          <a:bodyPr wrap="none" rtlCol="0">
            <a:spAutoFit/>
          </a:bodyPr>
          <a:lstStyle/>
          <a:p>
            <a:r>
              <a:rPr lang="en-US" dirty="0"/>
              <a:t>…</a:t>
            </a:r>
          </a:p>
        </p:txBody>
      </p:sp>
      <p:sp>
        <p:nvSpPr>
          <p:cNvPr id="41"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5</a:t>
            </a:fld>
            <a:endParaRPr lang="en-US" dirty="0"/>
          </a:p>
        </p:txBody>
      </p:sp>
      <p:sp>
        <p:nvSpPr>
          <p:cNvPr id="42"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43"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3473399542"/>
      </p:ext>
    </p:extLst>
  </p:cSld>
  <p:clrMapOvr>
    <a:masterClrMapping/>
  </p:clrMapOvr>
  <mc:AlternateContent xmlns:mc="http://schemas.openxmlformats.org/markup-compatibility/2006" xmlns:p14="http://schemas.microsoft.com/office/powerpoint/2010/main">
    <mc:Choice Requires="p14">
      <p:transition spd="slow" p14:dur="2000" advTm="10476"/>
    </mc:Choice>
    <mc:Fallback xmlns="">
      <p:transition xmlns:p14="http://schemas.microsoft.com/office/powerpoint/2010/main" spd="slow" advTm="104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p:cNvSpPr>
            <a:spLocks noGrp="1"/>
          </p:cNvSpPr>
          <p:nvPr>
            <p:ph idx="1"/>
          </p:nvPr>
        </p:nvSpPr>
        <p:spPr/>
        <p:txBody>
          <a:bodyPr>
            <a:normAutofit/>
          </a:bodyPr>
          <a:lstStyle/>
          <a:p>
            <a:pPr marL="514350" indent="-514350">
              <a:buFont typeface="+mj-lt"/>
              <a:buAutoNum type="arabicPeriod"/>
            </a:pPr>
            <a:r>
              <a:rPr lang="en-US" dirty="0">
                <a:solidFill>
                  <a:srgbClr val="000000"/>
                </a:solidFill>
              </a:rPr>
              <a:t>Definition</a:t>
            </a:r>
          </a:p>
          <a:p>
            <a:pPr marL="514350" indent="-514350">
              <a:buFont typeface="+mj-lt"/>
              <a:buAutoNum type="arabicPeriod"/>
            </a:pPr>
            <a:r>
              <a:rPr lang="en-US" dirty="0">
                <a:solidFill>
                  <a:srgbClr val="000000"/>
                </a:solidFill>
              </a:rPr>
              <a:t>Methods</a:t>
            </a:r>
          </a:p>
          <a:p>
            <a:pPr marL="514350" indent="-514350">
              <a:buFont typeface="+mj-lt"/>
              <a:buAutoNum type="arabicPeriod"/>
            </a:pPr>
            <a:r>
              <a:rPr lang="en-US" dirty="0">
                <a:solidFill>
                  <a:schemeClr val="bg1">
                    <a:lumMod val="50000"/>
                  </a:schemeClr>
                </a:solidFill>
              </a:rPr>
              <a:t>Results from UKDRDB subtype B data</a:t>
            </a:r>
          </a:p>
          <a:p>
            <a:pPr marL="514350" indent="-514350">
              <a:buFont typeface="+mj-lt"/>
              <a:buAutoNum type="arabicPeriod"/>
            </a:pPr>
            <a:r>
              <a:rPr lang="en-US" dirty="0">
                <a:solidFill>
                  <a:srgbClr val="7F7F7F"/>
                </a:solidFill>
              </a:rPr>
              <a:t>New Results</a:t>
            </a:r>
          </a:p>
          <a:p>
            <a:pPr marL="514350" indent="-514350">
              <a:buFont typeface="+mj-lt"/>
              <a:buAutoNum type="arabicPeriod"/>
            </a:pPr>
            <a:r>
              <a:rPr lang="en-US" dirty="0">
                <a:solidFill>
                  <a:srgbClr val="7F7F7F"/>
                </a:solidFill>
              </a:rPr>
              <a:t>A toy model of an epidemic</a:t>
            </a:r>
          </a:p>
          <a:p>
            <a:pPr marL="514350" indent="-514350">
              <a:buFont typeface="+mj-lt"/>
              <a:buAutoNum type="arabicPeriod"/>
            </a:pPr>
            <a:r>
              <a:rPr lang="en-US" dirty="0">
                <a:solidFill>
                  <a:srgbClr val="7F7F7F"/>
                </a:solidFill>
              </a:rPr>
              <a:t>Software</a:t>
            </a:r>
          </a:p>
        </p:txBody>
      </p:sp>
      <p:sp>
        <p:nvSpPr>
          <p:cNvPr id="4" name="Slide Number Placeholder 3"/>
          <p:cNvSpPr>
            <a:spLocks noGrp="1"/>
          </p:cNvSpPr>
          <p:nvPr>
            <p:ph type="sldNum" sz="quarter" idx="12"/>
          </p:nvPr>
        </p:nvSpPr>
        <p:spPr>
          <a:xfrm>
            <a:off x="8199798" y="6500234"/>
            <a:ext cx="487002" cy="365125"/>
          </a:xfrm>
        </p:spPr>
        <p:txBody>
          <a:bodyPr/>
          <a:lstStyle/>
          <a:p>
            <a:fld id="{173906CC-AF2C-714C-B80A-5E36F3A316DA}" type="slidenum">
              <a:rPr lang="en-US" smtClean="0"/>
              <a:pPr/>
              <a:t>6</a:t>
            </a:fld>
            <a:endParaRPr lang="en-US" dirty="0"/>
          </a:p>
        </p:txBody>
      </p:sp>
      <p:sp>
        <p:nvSpPr>
          <p:cNvPr id="5" name="Date Placeholder 4"/>
          <p:cNvSpPr>
            <a:spLocks noGrp="1"/>
          </p:cNvSpPr>
          <p:nvPr>
            <p:ph type="dt" sz="half" idx="2"/>
          </p:nvPr>
        </p:nvSpPr>
        <p:spPr>
          <a:xfrm>
            <a:off x="460177" y="6503226"/>
            <a:ext cx="3407657" cy="365125"/>
          </a:xfrm>
        </p:spPr>
        <p:txBody>
          <a:bodyPr/>
          <a:lstStyle/>
          <a:p>
            <a:r>
              <a:rPr lang="en-US" dirty="0"/>
              <a:t>Venelin Mitov, </a:t>
            </a:r>
            <a:r>
              <a:rPr lang="en-US" dirty="0" err="1"/>
              <a:t>cEvo</a:t>
            </a:r>
            <a:r>
              <a:rPr lang="en-US" dirty="0"/>
              <a:t>, D-BSSE, ETH Zurich</a:t>
            </a:r>
          </a:p>
        </p:txBody>
      </p:sp>
      <p:sp>
        <p:nvSpPr>
          <p:cNvPr id="7" name="Footer Placeholder 5"/>
          <p:cNvSpPr>
            <a:spLocks noGrp="1"/>
          </p:cNvSpPr>
          <p:nvPr>
            <p:ph type="ftr" sz="quarter" idx="3"/>
          </p:nvPr>
        </p:nvSpPr>
        <p:spPr>
          <a:xfrm>
            <a:off x="3867834" y="6503226"/>
            <a:ext cx="3542846" cy="365125"/>
          </a:xfrm>
        </p:spPr>
        <p:txBody>
          <a:bodyPr/>
          <a:lstStyle/>
          <a:p>
            <a:endParaRPr lang="en-US" dirty="0"/>
          </a:p>
        </p:txBody>
      </p:sp>
    </p:spTree>
    <p:extLst>
      <p:ext uri="{BB962C8B-B14F-4D97-AF65-F5344CB8AC3E}">
        <p14:creationId xmlns:p14="http://schemas.microsoft.com/office/powerpoint/2010/main" val="21765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Sexual organisms </a:t>
            </a:r>
            <a:r>
              <a:rPr lang="en-US" dirty="0">
                <a:latin typeface="Wingdings"/>
                <a:ea typeface="Wingdings"/>
                <a:cs typeface="Wingdings"/>
                <a:sym typeface="Wingdings"/>
              </a:rPr>
              <a:t></a:t>
            </a:r>
            <a:r>
              <a:rPr lang="en-US" dirty="0"/>
              <a:t>Pathogens</a:t>
            </a:r>
          </a:p>
        </p:txBody>
      </p:sp>
      <p:sp>
        <p:nvSpPr>
          <p:cNvPr id="4" name="Slide Number Placeholder 3"/>
          <p:cNvSpPr>
            <a:spLocks noGrp="1"/>
          </p:cNvSpPr>
          <p:nvPr>
            <p:ph type="sldNum" sz="quarter" idx="12"/>
          </p:nvPr>
        </p:nvSpPr>
        <p:spPr/>
        <p:txBody>
          <a:bodyPr/>
          <a:lstStyle/>
          <a:p>
            <a:fld id="{173906CC-AF2C-714C-B80A-5E36F3A316DA}" type="slidenum">
              <a:rPr lang="en-US" smtClean="0"/>
              <a:pPr/>
              <a:t>7</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
        <p:nvSpPr>
          <p:cNvPr id="8" name="Rectangle 7"/>
          <p:cNvSpPr/>
          <p:nvPr/>
        </p:nvSpPr>
        <p:spPr>
          <a:xfrm>
            <a:off x="3048001" y="4575520"/>
            <a:ext cx="5976470" cy="923330"/>
          </a:xfrm>
          <a:prstGeom prst="rect">
            <a:avLst/>
          </a:prstGeom>
        </p:spPr>
        <p:txBody>
          <a:bodyPr wrap="square">
            <a:spAutoFit/>
          </a:bodyPr>
          <a:lstStyle/>
          <a:p>
            <a:r>
              <a:rPr lang="en-US" dirty="0"/>
              <a:t>The heritability of a pathogen trait can be estimated from measures of the resemblance between transmission partners, e.g. regression slope of recipient on donor trait values.</a:t>
            </a:r>
          </a:p>
        </p:txBody>
      </p:sp>
      <p:sp>
        <p:nvSpPr>
          <p:cNvPr id="9" name="Rectangle 8"/>
          <p:cNvSpPr/>
          <p:nvPr/>
        </p:nvSpPr>
        <p:spPr>
          <a:xfrm>
            <a:off x="793550" y="4366346"/>
            <a:ext cx="2055190" cy="1543572"/>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Transfer to Pathogen traits</a:t>
            </a:r>
          </a:p>
        </p:txBody>
      </p:sp>
      <p:sp>
        <p:nvSpPr>
          <p:cNvPr id="10" name="Rectangle 9"/>
          <p:cNvSpPr/>
          <p:nvPr/>
        </p:nvSpPr>
        <p:spPr>
          <a:xfrm>
            <a:off x="793549" y="2128567"/>
            <a:ext cx="2018331" cy="1292958"/>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Traits of sexually reproducing organisms</a:t>
            </a:r>
          </a:p>
        </p:txBody>
      </p:sp>
      <p:sp>
        <p:nvSpPr>
          <p:cNvPr id="11" name="Rectangle 10"/>
          <p:cNvSpPr/>
          <p:nvPr/>
        </p:nvSpPr>
        <p:spPr>
          <a:xfrm>
            <a:off x="3107765" y="2255366"/>
            <a:ext cx="5856942" cy="923330"/>
          </a:xfrm>
          <a:prstGeom prst="rect">
            <a:avLst/>
          </a:prstGeom>
        </p:spPr>
        <p:txBody>
          <a:bodyPr wrap="square">
            <a:spAutoFit/>
          </a:bodyPr>
          <a:lstStyle/>
          <a:p>
            <a:r>
              <a:rPr lang="en-US" dirty="0"/>
              <a:t>The heritability of a trait in a mating population can be estimated from measures of the resemblance between relatives, e.g. regression slope of child on parent trait values.</a:t>
            </a:r>
          </a:p>
        </p:txBody>
      </p:sp>
      <p:graphicFrame>
        <p:nvGraphicFramePr>
          <p:cNvPr id="12" name="Object 11"/>
          <p:cNvGraphicFramePr>
            <a:graphicFrameLocks noChangeAspect="1"/>
          </p:cNvGraphicFramePr>
          <p:nvPr>
            <p:extLst>
              <p:ext uri="{D42A27DB-BD31-4B8C-83A1-F6EECF244321}">
                <p14:modId xmlns:p14="http://schemas.microsoft.com/office/powerpoint/2010/main" val="49635692"/>
              </p:ext>
            </p:extLst>
          </p:nvPr>
        </p:nvGraphicFramePr>
        <p:xfrm>
          <a:off x="4379913" y="3321050"/>
          <a:ext cx="2943225" cy="787400"/>
        </p:xfrm>
        <a:graphic>
          <a:graphicData uri="http://schemas.openxmlformats.org/presentationml/2006/ole">
            <mc:AlternateContent xmlns:mc="http://schemas.openxmlformats.org/markup-compatibility/2006">
              <mc:Choice xmlns:v="urn:schemas-microsoft-com:vml" Requires="v">
                <p:oleObj spid="_x0000_s50427" name="Equation" r:id="rId3" imgW="4318000" imgH="1155700" progId="Equation.DSMT4">
                  <p:embed/>
                </p:oleObj>
              </mc:Choice>
              <mc:Fallback>
                <p:oleObj name="Equation" r:id="rId3" imgW="4318000" imgH="1155700" progId="Equation.DSMT4">
                  <p:embed/>
                  <p:pic>
                    <p:nvPicPr>
                      <p:cNvPr id="0" name=""/>
                      <p:cNvPicPr/>
                      <p:nvPr/>
                    </p:nvPicPr>
                    <p:blipFill>
                      <a:blip r:embed="rId4"/>
                      <a:stretch>
                        <a:fillRect/>
                      </a:stretch>
                    </p:blipFill>
                    <p:spPr>
                      <a:xfrm>
                        <a:off x="4379913" y="3321050"/>
                        <a:ext cx="2943225" cy="787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97012601"/>
              </p:ext>
            </p:extLst>
          </p:nvPr>
        </p:nvGraphicFramePr>
        <p:xfrm>
          <a:off x="4719638" y="5665788"/>
          <a:ext cx="2692400" cy="752475"/>
        </p:xfrm>
        <a:graphic>
          <a:graphicData uri="http://schemas.openxmlformats.org/presentationml/2006/ole">
            <mc:AlternateContent xmlns:mc="http://schemas.openxmlformats.org/markup-compatibility/2006">
              <mc:Choice xmlns:v="urn:schemas-microsoft-com:vml" Requires="v">
                <p:oleObj spid="_x0000_s50428" name="Equation" r:id="rId5" imgW="3949700" imgH="1104900" progId="Equation.DSMT4">
                  <p:embed/>
                </p:oleObj>
              </mc:Choice>
              <mc:Fallback>
                <p:oleObj name="Equation" r:id="rId5" imgW="3949700" imgH="1104900" progId="Equation.DSMT4">
                  <p:embed/>
                  <p:pic>
                    <p:nvPicPr>
                      <p:cNvPr id="0" name=""/>
                      <p:cNvPicPr/>
                      <p:nvPr/>
                    </p:nvPicPr>
                    <p:blipFill>
                      <a:blip r:embed="rId6"/>
                      <a:stretch>
                        <a:fillRect/>
                      </a:stretch>
                    </p:blipFill>
                    <p:spPr>
                      <a:xfrm>
                        <a:off x="4719638" y="5665788"/>
                        <a:ext cx="2692400" cy="752475"/>
                      </a:xfrm>
                      <a:prstGeom prst="rect">
                        <a:avLst/>
                      </a:prstGeom>
                    </p:spPr>
                  </p:pic>
                </p:oleObj>
              </mc:Fallback>
            </mc:AlternateContent>
          </a:graphicData>
        </a:graphic>
      </p:graphicFrame>
      <p:sp>
        <p:nvSpPr>
          <p:cNvPr id="14" name="TextBox 13"/>
          <p:cNvSpPr txBox="1"/>
          <p:nvPr/>
        </p:nvSpPr>
        <p:spPr>
          <a:xfrm>
            <a:off x="796464" y="1366978"/>
            <a:ext cx="5660524" cy="523220"/>
          </a:xfrm>
          <a:prstGeom prst="rect">
            <a:avLst/>
          </a:prstGeom>
          <a:noFill/>
        </p:spPr>
        <p:txBody>
          <a:bodyPr wrap="none" rtlCol="0">
            <a:spAutoFit/>
          </a:bodyPr>
          <a:lstStyle/>
          <a:p>
            <a:pPr marL="457200" indent="-457200">
              <a:buFont typeface="Arial"/>
              <a:buChar char="•"/>
            </a:pPr>
            <a:r>
              <a:rPr lang="en-US" sz="2800" dirty="0"/>
              <a:t>An idea from quantitative genetics</a:t>
            </a:r>
          </a:p>
        </p:txBody>
      </p:sp>
    </p:spTree>
    <p:extLst>
      <p:ext uri="{BB962C8B-B14F-4D97-AF65-F5344CB8AC3E}">
        <p14:creationId xmlns:p14="http://schemas.microsoft.com/office/powerpoint/2010/main" val="197673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Three differences between pathogens and sexual species</a:t>
            </a:r>
          </a:p>
        </p:txBody>
      </p:sp>
      <p:sp>
        <p:nvSpPr>
          <p:cNvPr id="3" name="Content Placeholder 2"/>
          <p:cNvSpPr>
            <a:spLocks noGrp="1"/>
          </p:cNvSpPr>
          <p:nvPr>
            <p:ph idx="1"/>
          </p:nvPr>
        </p:nvSpPr>
        <p:spPr/>
        <p:txBody>
          <a:bodyPr>
            <a:normAutofit fontScale="85000" lnSpcReduction="20000"/>
          </a:bodyPr>
          <a:lstStyle/>
          <a:p>
            <a:r>
              <a:rPr lang="en-US" dirty="0"/>
              <a:t>Clonal transmission </a:t>
            </a:r>
            <a:r>
              <a:rPr lang="en-US" dirty="0" err="1"/>
              <a:t>vs</a:t>
            </a:r>
            <a:r>
              <a:rPr lang="en-US" dirty="0"/>
              <a:t> sexual reproduction;</a:t>
            </a:r>
          </a:p>
          <a:p>
            <a:r>
              <a:rPr lang="en-US" dirty="0" err="1"/>
              <a:t>Quasispecies</a:t>
            </a:r>
            <a:r>
              <a:rPr lang="en-US" dirty="0"/>
              <a:t> </a:t>
            </a:r>
            <a:r>
              <a:rPr lang="en-US" dirty="0" err="1"/>
              <a:t>vs</a:t>
            </a:r>
            <a:r>
              <a:rPr lang="en-US" dirty="0"/>
              <a:t> single genotype; Transmission bottleneck;</a:t>
            </a:r>
          </a:p>
          <a:p>
            <a:r>
              <a:rPr lang="en-US" dirty="0"/>
              <a:t>Within-host pathogen mutation </a:t>
            </a:r>
            <a:r>
              <a:rPr lang="en-US" dirty="0" err="1"/>
              <a:t>vs</a:t>
            </a:r>
            <a:r>
              <a:rPr lang="en-US" dirty="0"/>
              <a:t> germ-line mutation.</a:t>
            </a:r>
          </a:p>
          <a:p>
            <a:endParaRPr lang="en-US" dirty="0"/>
          </a:p>
          <a:p>
            <a:pPr marL="0" indent="0">
              <a:buNone/>
            </a:pPr>
            <a:r>
              <a:rPr lang="en-US" dirty="0"/>
              <a:t>=&gt; Unlike parent-child couples, for which the amount of genetic overlap is a </a:t>
            </a:r>
            <a:r>
              <a:rPr lang="en-US" i="1" dirty="0">
                <a:solidFill>
                  <a:srgbClr val="FF0000"/>
                </a:solidFill>
              </a:rPr>
              <a:t>known constant</a:t>
            </a:r>
            <a:r>
              <a:rPr lang="en-US" dirty="0"/>
              <a:t>, i.e. 50%, the genetic overlap between the two </a:t>
            </a:r>
            <a:r>
              <a:rPr lang="en-US" dirty="0" err="1"/>
              <a:t>quasispecies</a:t>
            </a:r>
            <a:r>
              <a:rPr lang="en-US" dirty="0"/>
              <a:t> in a donor-recipient couple is an </a:t>
            </a:r>
            <a:r>
              <a:rPr lang="en-US" i="1" dirty="0">
                <a:solidFill>
                  <a:srgbClr val="FF0000"/>
                </a:solidFill>
              </a:rPr>
              <a:t>unknown variable</a:t>
            </a:r>
            <a:r>
              <a:rPr lang="en-US" i="1" dirty="0"/>
              <a:t>.</a:t>
            </a:r>
          </a:p>
          <a:p>
            <a:pPr marL="0" indent="0">
              <a:buNone/>
            </a:pPr>
            <a:endParaRPr lang="en-US" i="1" dirty="0"/>
          </a:p>
          <a:p>
            <a:pPr marL="0" indent="0">
              <a:buNone/>
            </a:pPr>
            <a:r>
              <a:rPr lang="en-US" dirty="0"/>
              <a:t>=&gt; Most recent studies</a:t>
            </a:r>
            <a:r>
              <a:rPr lang="en-US" i="1" dirty="0"/>
              <a:t> </a:t>
            </a:r>
            <a:r>
              <a:rPr lang="en-US" dirty="0"/>
              <a:t>estimate the correlation between phylogenetic pairs at 0-phylogenetic distance.</a:t>
            </a:r>
            <a:endParaRPr lang="en-US" i="1" dirty="0"/>
          </a:p>
        </p:txBody>
      </p:sp>
      <p:sp>
        <p:nvSpPr>
          <p:cNvPr id="4" name="Slide Number Placeholder 3"/>
          <p:cNvSpPr>
            <a:spLocks noGrp="1"/>
          </p:cNvSpPr>
          <p:nvPr>
            <p:ph type="sldNum" sz="quarter" idx="12"/>
          </p:nvPr>
        </p:nvSpPr>
        <p:spPr/>
        <p:txBody>
          <a:bodyPr/>
          <a:lstStyle/>
          <a:p>
            <a:fld id="{173906CC-AF2C-714C-B80A-5E36F3A316DA}" type="slidenum">
              <a:rPr lang="en-US" smtClean="0"/>
              <a:pPr/>
              <a:t>8</a:t>
            </a:fld>
            <a:endParaRPr lang="en-US" dirty="0"/>
          </a:p>
        </p:txBody>
      </p:sp>
      <p:sp>
        <p:nvSpPr>
          <p:cNvPr id="5" name="Date Placeholder 4"/>
          <p:cNvSpPr>
            <a:spLocks noGrp="1"/>
          </p:cNvSpPr>
          <p:nvPr>
            <p:ph type="dt" sz="half" idx="2"/>
          </p:nvPr>
        </p:nvSpPr>
        <p:spPr/>
        <p:txBody>
          <a:bodyPr/>
          <a:lstStyle/>
          <a:p>
            <a:r>
              <a:rPr lang="en-US"/>
              <a:t>Venelin Mitov, cEvo, D-BSSE, ETH Zurich</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87647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7628"/>
            <a:ext cx="8229600" cy="1143000"/>
          </a:xfrm>
        </p:spPr>
        <p:txBody>
          <a:bodyPr>
            <a:noAutofit/>
          </a:bodyPr>
          <a:lstStyle/>
          <a:p>
            <a:r>
              <a:rPr lang="en-US" sz="3200" dirty="0"/>
              <a:t>Two approaches</a:t>
            </a:r>
          </a:p>
        </p:txBody>
      </p:sp>
    </p:spTree>
    <p:custDataLst>
      <p:tags r:id="rId1"/>
    </p:custDataLst>
    <p:extLst>
      <p:ext uri="{BB962C8B-B14F-4D97-AF65-F5344CB8AC3E}">
        <p14:creationId xmlns:p14="http://schemas.microsoft.com/office/powerpoint/2010/main" val="2022106679"/>
      </p:ext>
    </p:extLst>
  </p:cSld>
  <p:clrMapOvr>
    <a:masterClrMapping/>
  </p:clrMapOvr>
  <mc:AlternateContent xmlns:mc="http://schemas.openxmlformats.org/markup-compatibility/2006" xmlns:p14="http://schemas.microsoft.com/office/powerpoint/2010/main">
    <mc:Choice Requires="p14">
      <p:transition spd="slow" p14:dur="2000" advTm="97762"/>
    </mc:Choice>
    <mc:Fallback xmlns="">
      <p:transition xmlns:p14="http://schemas.microsoft.com/office/powerpoint/2010/main" spd="slow" advTm="9776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5|5.3|11.9|2.3"/>
</p:tagLst>
</file>

<file path=ppt/tags/tag2.xml><?xml version="1.0" encoding="utf-8"?>
<p:tagLst xmlns:a="http://schemas.openxmlformats.org/drawingml/2006/main" xmlns:r="http://schemas.openxmlformats.org/officeDocument/2006/relationships" xmlns:p="http://schemas.openxmlformats.org/presentationml/2006/main">
  <p:tag name="TIMING" val="|64.6|1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31823</TotalTime>
  <Words>2161</Words>
  <Application>Microsoft Macintosh PowerPoint</Application>
  <PresentationFormat>On-screen Show (4:3)</PresentationFormat>
  <Paragraphs>406</Paragraphs>
  <Slides>43</Slides>
  <Notes>12</Notes>
  <HiddenSlides>5</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Arial</vt:lpstr>
      <vt:lpstr>Calibri</vt:lpstr>
      <vt:lpstr>Wingdings</vt:lpstr>
      <vt:lpstr>Office Theme</vt:lpstr>
      <vt:lpstr>Equation</vt:lpstr>
      <vt:lpstr>Behind the statistics: correlation decay and role of individual phylogenetic pairs in estimating the heritability of HIV virulence</vt:lpstr>
      <vt:lpstr>Agenda</vt:lpstr>
      <vt:lpstr>Virulence of an HIV-1 Infection</vt:lpstr>
      <vt:lpstr>Broad-sense Heritability </vt:lpstr>
      <vt:lpstr>Broad-sense Heritability </vt:lpstr>
      <vt:lpstr>Agenda</vt:lpstr>
      <vt:lpstr>Sexual organisms Pathogens</vt:lpstr>
      <vt:lpstr>Three differences between pathogens and sexual species</vt:lpstr>
      <vt:lpstr>Two approaches</vt:lpstr>
      <vt:lpstr>Approach 1: Filter the data to minimize measurement delay</vt:lpstr>
      <vt:lpstr>Approach 2: Phylogenetic mixed models</vt:lpstr>
      <vt:lpstr>Approach 2: Phylogenetic mixed models</vt:lpstr>
      <vt:lpstr>Approach 2: Phylogenetic mixed models</vt:lpstr>
      <vt:lpstr>Approach 2: Phylogenetic mixed models</vt:lpstr>
      <vt:lpstr>Agenda</vt:lpstr>
      <vt:lpstr>Data from the UK DRDB Cohort study (Hodcroft et al. 2014)</vt:lpstr>
      <vt:lpstr>The correlation in PPs tends to decrease with phylogenetic distance.</vt:lpstr>
      <vt:lpstr>The correlation in PPs tends to decrease with phylogenetic distance.</vt:lpstr>
      <vt:lpstr>PowerPoint Presentation</vt:lpstr>
      <vt:lpstr>PowerPoint Presentation</vt:lpstr>
      <vt:lpstr>Agenda</vt:lpstr>
      <vt:lpstr>UKDRDB and SHCS data</vt:lpstr>
      <vt:lpstr>Pipeline</vt:lpstr>
      <vt:lpstr>The H2SPVL web-site</vt:lpstr>
      <vt:lpstr>The H2SPVL web-site</vt:lpstr>
      <vt:lpstr>Subtype B, min infection age: 0 months</vt:lpstr>
      <vt:lpstr>Subtype B, min infection age: 6 months</vt:lpstr>
      <vt:lpstr>Otlier detection using the MCD method</vt:lpstr>
      <vt:lpstr>PP vs POUMM vs PMM (0 months)</vt:lpstr>
      <vt:lpstr>PP vs POUMM vs PMM (6 months)</vt:lpstr>
      <vt:lpstr>Agenda</vt:lpstr>
      <vt:lpstr>A toy model of an HIV epidemic</vt:lpstr>
      <vt:lpstr>PowerPoint Presentation</vt:lpstr>
      <vt:lpstr>PowerPoint Presentation</vt:lpstr>
      <vt:lpstr>Agenda</vt:lpstr>
      <vt:lpstr>Software</vt:lpstr>
      <vt:lpstr>Conclusions</vt:lpstr>
      <vt:lpstr>Acknowledgements</vt:lpstr>
      <vt:lpstr>PowerPoint Presentation</vt:lpstr>
      <vt:lpstr>PowerPoint Presentation</vt:lpstr>
      <vt:lpstr>PowerPoint Presentation</vt:lpstr>
      <vt:lpstr>PowerPoint Presentation</vt:lpstr>
      <vt:lpstr>Explaining the bias in PMM</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Transmissibility of Pathogen Traits</dc:title>
  <dc:creator>Reviewer 1</dc:creator>
  <cp:lastModifiedBy>Venelin Mitov</cp:lastModifiedBy>
  <cp:revision>697</cp:revision>
  <dcterms:created xsi:type="dcterms:W3CDTF">2015-04-07T08:18:46Z</dcterms:created>
  <dcterms:modified xsi:type="dcterms:W3CDTF">2019-09-12T09:48:13Z</dcterms:modified>
</cp:coreProperties>
</file>